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08" r:id="rId3"/>
    <p:sldId id="309" r:id="rId4"/>
    <p:sldId id="322" r:id="rId5"/>
    <p:sldId id="323" r:id="rId6"/>
    <p:sldId id="356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55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7" r:id="rId3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660066"/>
    <a:srgbClr val="422C16"/>
    <a:srgbClr val="0C788E"/>
    <a:srgbClr val="006666"/>
    <a:srgbClr val="0099CC"/>
    <a:srgbClr val="00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7" autoAdjust="0"/>
    <p:restoredTop sz="94662" autoAdjust="0"/>
  </p:normalViewPr>
  <p:slideViewPr>
    <p:cSldViewPr>
      <p:cViewPr>
        <p:scale>
          <a:sx n="70" d="100"/>
          <a:sy n="70" d="100"/>
        </p:scale>
        <p:origin x="-1218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LULUS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8367</c:v>
                </c:pt>
                <c:pt idx="1">
                  <c:v>11634</c:v>
                </c:pt>
                <c:pt idx="2">
                  <c:v>11525</c:v>
                </c:pt>
                <c:pt idx="3">
                  <c:v>18436</c:v>
                </c:pt>
                <c:pt idx="4">
                  <c:v>13985</c:v>
                </c:pt>
                <c:pt idx="5">
                  <c:v>6374</c:v>
                </c:pt>
                <c:pt idx="6">
                  <c:v>5893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TDL</c:v>
                </c:pt>
              </c:strCache>
            </c:strRef>
          </c:tx>
          <c:spPr>
            <a:solidFill>
              <a:srgbClr val="A50021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434</c:v>
                </c:pt>
                <c:pt idx="1">
                  <c:v>328</c:v>
                </c:pt>
                <c:pt idx="2">
                  <c:v>205</c:v>
                </c:pt>
                <c:pt idx="3">
                  <c:v>4583</c:v>
                </c:pt>
                <c:pt idx="4">
                  <c:v>1639</c:v>
                </c:pt>
                <c:pt idx="5">
                  <c:v>3347</c:v>
                </c:pt>
                <c:pt idx="6">
                  <c:v>3037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11634</c:v>
                </c:pt>
                <c:pt idx="1">
                  <c:v>11977</c:v>
                </c:pt>
                <c:pt idx="2">
                  <c:v>11769</c:v>
                </c:pt>
                <c:pt idx="3">
                  <c:v>23023</c:v>
                </c:pt>
                <c:pt idx="4">
                  <c:v>15625</c:v>
                </c:pt>
                <c:pt idx="5">
                  <c:v>9721</c:v>
                </c:pt>
                <c:pt idx="6">
                  <c:v>8930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676992"/>
        <c:axId val="128678528"/>
      </c:barChart>
      <c:catAx>
        <c:axId val="128676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678528"/>
        <c:crosses val="autoZero"/>
        <c:auto val="1"/>
        <c:lblAlgn val="ctr"/>
        <c:lblOffset val="100"/>
        <c:noMultiLvlLbl val="0"/>
      </c:catAx>
      <c:valAx>
        <c:axId val="128678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6769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Lulus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Sesi #1</c:v>
                </c:pt>
                <c:pt idx="1">
                  <c:v>Sesi #2</c:v>
                </c:pt>
                <c:pt idx="2">
                  <c:v>Sesi #3</c:v>
                </c:pt>
                <c:pt idx="3">
                  <c:v>Total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2932</c:v>
                </c:pt>
                <c:pt idx="1">
                  <c:v>1862</c:v>
                </c:pt>
                <c:pt idx="2">
                  <c:v>1093</c:v>
                </c:pt>
                <c:pt idx="3">
                  <c:v>5887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Tidak Lulus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Sesi #1</c:v>
                </c:pt>
                <c:pt idx="1">
                  <c:v>Sesi #2</c:v>
                </c:pt>
                <c:pt idx="2">
                  <c:v>Sesi #3</c:v>
                </c:pt>
                <c:pt idx="3">
                  <c:v>Total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1492</c:v>
                </c:pt>
                <c:pt idx="1">
                  <c:v>985</c:v>
                </c:pt>
                <c:pt idx="2">
                  <c:v>560</c:v>
                </c:pt>
                <c:pt idx="3">
                  <c:v>3037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15893376"/>
        <c:axId val="115894912"/>
      </c:barChart>
      <c:catAx>
        <c:axId val="11589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894912"/>
        <c:crosses val="autoZero"/>
        <c:auto val="1"/>
        <c:lblAlgn val="ctr"/>
        <c:lblOffset val="100"/>
        <c:noMultiLvlLbl val="0"/>
      </c:catAx>
      <c:valAx>
        <c:axId val="11589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d-ID" dirty="0" smtClean="0"/>
                  <a:t>Kelulusan</a:t>
                </a:r>
                <a:endParaRPr lang="id-ID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8933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291A45-F511-484C-A0FB-C0BF10FB86F0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ECA2ECE7-6FBB-4826-B303-199E7A9475B9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1600" dirty="0" smtClean="0"/>
            <a:t>PESERTA</a:t>
          </a:r>
          <a:endParaRPr lang="id-ID" sz="1600" dirty="0"/>
        </a:p>
      </dgm:t>
    </dgm:pt>
    <dgm:pt modelId="{83C44A49-99F9-42AA-A19A-FBB5C06578E5}" type="parTrans" cxnId="{258126B4-E94D-4B23-B257-1CF2E194D589}">
      <dgm:prSet/>
      <dgm:spPr/>
      <dgm:t>
        <a:bodyPr/>
        <a:lstStyle/>
        <a:p>
          <a:endParaRPr lang="id-ID" sz="1600"/>
        </a:p>
      </dgm:t>
    </dgm:pt>
    <dgm:pt modelId="{B94E4CD7-E416-46BC-8C1C-FA6E53B6E61E}" type="sibTrans" cxnId="{258126B4-E94D-4B23-B257-1CF2E194D589}">
      <dgm:prSet/>
      <dgm:spPr/>
      <dgm:t>
        <a:bodyPr/>
        <a:lstStyle/>
        <a:p>
          <a:endParaRPr lang="id-ID" sz="1600"/>
        </a:p>
      </dgm:t>
    </dgm:pt>
    <dgm:pt modelId="{DB6319EC-21CC-4432-B241-119ACB64470B}">
      <dgm:prSet phldrT="[Text]" custT="1"/>
      <dgm:spPr>
        <a:solidFill>
          <a:schemeClr val="accent1">
            <a:lumMod val="90000"/>
            <a:alpha val="90000"/>
          </a:schemeClr>
        </a:solidFill>
      </dgm:spPr>
      <dgm:t>
        <a:bodyPr/>
        <a:lstStyle/>
        <a:p>
          <a:r>
            <a:rPr lang="id-ID" sz="1600" dirty="0" smtClean="0"/>
            <a:t>Sedang studi lanjut S3 baik di</a:t>
          </a:r>
          <a:r>
            <a:rPr lang="en-US" sz="1600" dirty="0" smtClean="0"/>
            <a:t> </a:t>
          </a:r>
          <a:r>
            <a:rPr lang="id-ID" sz="1600" dirty="0" smtClean="0"/>
            <a:t>dalam negeri maupun di</a:t>
          </a:r>
          <a:r>
            <a:rPr lang="en-US" sz="1600" dirty="0" smtClean="0"/>
            <a:t> </a:t>
          </a:r>
          <a:r>
            <a:rPr lang="id-ID" sz="1600" dirty="0" smtClean="0"/>
            <a:t>luar negeri dapat ikut Serdos</a:t>
          </a:r>
          <a:endParaRPr lang="id-ID" sz="1600" dirty="0"/>
        </a:p>
      </dgm:t>
    </dgm:pt>
    <dgm:pt modelId="{F1319AC2-CEA8-4231-88AA-1A36301EB865}" type="parTrans" cxnId="{FB7D671A-3DDE-4EB2-A396-FD2097817126}">
      <dgm:prSet/>
      <dgm:spPr/>
      <dgm:t>
        <a:bodyPr/>
        <a:lstStyle/>
        <a:p>
          <a:endParaRPr lang="id-ID" sz="1600"/>
        </a:p>
      </dgm:t>
    </dgm:pt>
    <dgm:pt modelId="{86A4D0B6-6B4E-4A88-95A7-2B5561D33D46}" type="sibTrans" cxnId="{FB7D671A-3DDE-4EB2-A396-FD2097817126}">
      <dgm:prSet/>
      <dgm:spPr/>
      <dgm:t>
        <a:bodyPr/>
        <a:lstStyle/>
        <a:p>
          <a:endParaRPr lang="id-ID" sz="1600"/>
        </a:p>
      </dgm:t>
    </dgm:pt>
    <dgm:pt modelId="{A197EB75-A23A-4524-9D52-D938B42771F1}">
      <dgm:prSet phldrT="[Text]" custT="1"/>
      <dgm:spPr>
        <a:solidFill>
          <a:schemeClr val="accent1">
            <a:lumMod val="90000"/>
            <a:alpha val="90000"/>
          </a:schemeClr>
        </a:solidFill>
      </dgm:spPr>
      <dgm:t>
        <a:bodyPr/>
        <a:lstStyle/>
        <a:p>
          <a:r>
            <a:rPr lang="id-ID" sz="1600" dirty="0" smtClean="0"/>
            <a:t>DYS yang dinyatakan tidak lulus tahun 2014 atau sebelumnya dapat mengikuti Serdos setelah menjalani masa pembinaan selama satu tahun kalender</a:t>
          </a:r>
          <a:endParaRPr lang="id-ID" sz="1600" dirty="0"/>
        </a:p>
      </dgm:t>
    </dgm:pt>
    <dgm:pt modelId="{61C7728E-43DD-4ACE-9244-DEBB303F4AE5}" type="parTrans" cxnId="{EA04599D-EC62-4839-A41C-EC59F369C770}">
      <dgm:prSet/>
      <dgm:spPr/>
      <dgm:t>
        <a:bodyPr/>
        <a:lstStyle/>
        <a:p>
          <a:endParaRPr lang="id-ID" sz="1600"/>
        </a:p>
      </dgm:t>
    </dgm:pt>
    <dgm:pt modelId="{554669EF-74C0-41C7-8723-6C4979D8BE3A}" type="sibTrans" cxnId="{EA04599D-EC62-4839-A41C-EC59F369C770}">
      <dgm:prSet/>
      <dgm:spPr/>
      <dgm:t>
        <a:bodyPr/>
        <a:lstStyle/>
        <a:p>
          <a:endParaRPr lang="id-ID" sz="1600"/>
        </a:p>
      </dgm:t>
    </dgm:pt>
    <dgm:pt modelId="{B3BC6283-0286-4E14-B2B4-4E7903522007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1600" dirty="0" smtClean="0"/>
            <a:t>PENILAIAN PORTO</a:t>
          </a:r>
          <a:r>
            <a:rPr lang="en-US" sz="1600" dirty="0" smtClean="0"/>
            <a:t>-</a:t>
          </a:r>
          <a:r>
            <a:rPr lang="id-ID" sz="1600" dirty="0" smtClean="0"/>
            <a:t>FOLIO</a:t>
          </a:r>
          <a:endParaRPr lang="id-ID" sz="1600" dirty="0"/>
        </a:p>
      </dgm:t>
    </dgm:pt>
    <dgm:pt modelId="{34EC4E0D-F060-42A1-A851-00B33BEB96B2}" type="parTrans" cxnId="{C73D3093-5146-419B-B896-15EEAFC2E706}">
      <dgm:prSet/>
      <dgm:spPr/>
      <dgm:t>
        <a:bodyPr/>
        <a:lstStyle/>
        <a:p>
          <a:endParaRPr lang="id-ID" sz="1600"/>
        </a:p>
      </dgm:t>
    </dgm:pt>
    <dgm:pt modelId="{494EFEE6-2F99-4C37-B49B-75CCCBFDC422}" type="sibTrans" cxnId="{C73D3093-5146-419B-B896-15EEAFC2E706}">
      <dgm:prSet/>
      <dgm:spPr/>
      <dgm:t>
        <a:bodyPr/>
        <a:lstStyle/>
        <a:p>
          <a:endParaRPr lang="id-ID" sz="1600"/>
        </a:p>
      </dgm:t>
    </dgm:pt>
    <dgm:pt modelId="{6FBA1B4D-091D-4F15-A288-15A8AE79D7F1}">
      <dgm:prSet phldrT="[Text]" custT="1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id-ID" sz="1600" dirty="0" smtClean="0"/>
            <a:t>DYS dengan jabatan </a:t>
          </a:r>
          <a:r>
            <a:rPr lang="en-US" sz="1600" dirty="0" err="1" smtClean="0"/>
            <a:t>fungsional</a:t>
          </a:r>
          <a:r>
            <a:rPr lang="en-US" sz="1600" dirty="0" smtClean="0"/>
            <a:t> </a:t>
          </a:r>
          <a:r>
            <a:rPr lang="id-ID" sz="1600" dirty="0" smtClean="0"/>
            <a:t>LEKTOR dan LEKTOR KEPALA dapat menggunakan ser</a:t>
          </a:r>
          <a:r>
            <a:rPr lang="en-US" sz="1600" dirty="0" err="1" smtClean="0"/>
            <a:t>ti</a:t>
          </a:r>
          <a:r>
            <a:rPr lang="id-ID" sz="1600" dirty="0" smtClean="0"/>
            <a:t>fikat PEKERTI/AA sebagai pengganti T</a:t>
          </a:r>
          <a:r>
            <a:rPr lang="en-US" sz="1600" dirty="0" smtClean="0"/>
            <a:t>KD</a:t>
          </a:r>
          <a:r>
            <a:rPr lang="id-ID" sz="1600" dirty="0" smtClean="0"/>
            <a:t>A atau TKBI</a:t>
          </a:r>
          <a:endParaRPr lang="id-ID" sz="1600" dirty="0"/>
        </a:p>
      </dgm:t>
    </dgm:pt>
    <dgm:pt modelId="{156FB01B-6846-487B-9556-483A97C12349}" type="parTrans" cxnId="{B16E5EC7-6824-4BC4-B40D-0713753F6783}">
      <dgm:prSet/>
      <dgm:spPr/>
      <dgm:t>
        <a:bodyPr/>
        <a:lstStyle/>
        <a:p>
          <a:endParaRPr lang="id-ID" sz="1600"/>
        </a:p>
      </dgm:t>
    </dgm:pt>
    <dgm:pt modelId="{BFCAD760-F82C-44E6-AC01-1A6190A4C1EB}" type="sibTrans" cxnId="{B16E5EC7-6824-4BC4-B40D-0713753F6783}">
      <dgm:prSet/>
      <dgm:spPr/>
      <dgm:t>
        <a:bodyPr/>
        <a:lstStyle/>
        <a:p>
          <a:endParaRPr lang="id-ID" sz="1600"/>
        </a:p>
      </dgm:t>
    </dgm:pt>
    <dgm:pt modelId="{0AB5C938-33E0-4E13-AF1D-676512912FD1}">
      <dgm:prSet phldrT="[Text]" custT="1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id-ID" sz="1600" dirty="0" smtClean="0"/>
            <a:t>Bagi DYS yang studi lanjut di</a:t>
          </a:r>
          <a:r>
            <a:rPr lang="en-US" sz="1600" dirty="0" smtClean="0"/>
            <a:t> </a:t>
          </a:r>
          <a:r>
            <a:rPr lang="id-ID" sz="1600" dirty="0" smtClean="0"/>
            <a:t>luar negeri tidak diperlukan penilaian persepsional dari mahasiswa, karena skornya dianggap minimal yaitu 4</a:t>
          </a:r>
          <a:endParaRPr lang="id-ID" sz="1600" dirty="0"/>
        </a:p>
      </dgm:t>
    </dgm:pt>
    <dgm:pt modelId="{F9EA01DF-4027-4C4C-8C06-4F8DBFACF3F4}" type="parTrans" cxnId="{1E00C3A8-D1E0-412F-A625-86719041BB92}">
      <dgm:prSet/>
      <dgm:spPr/>
      <dgm:t>
        <a:bodyPr/>
        <a:lstStyle/>
        <a:p>
          <a:endParaRPr lang="id-ID" sz="1600"/>
        </a:p>
      </dgm:t>
    </dgm:pt>
    <dgm:pt modelId="{86B831DD-1EB2-40FF-89E2-03F814687D0B}" type="sibTrans" cxnId="{1E00C3A8-D1E0-412F-A625-86719041BB92}">
      <dgm:prSet/>
      <dgm:spPr/>
      <dgm:t>
        <a:bodyPr/>
        <a:lstStyle/>
        <a:p>
          <a:endParaRPr lang="id-ID" sz="1600"/>
        </a:p>
      </dgm:t>
    </dgm:pt>
    <dgm:pt modelId="{03ACFCBA-9173-4A3D-8005-A873C3CDA6BB}" type="pres">
      <dgm:prSet presAssocID="{45291A45-F511-484C-A0FB-C0BF10FB86F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417E0E51-8A91-4F7F-8596-64409DA010B6}" type="pres">
      <dgm:prSet presAssocID="{ECA2ECE7-6FBB-4826-B303-199E7A9475B9}" presName="posSpace" presStyleCnt="0"/>
      <dgm:spPr/>
    </dgm:pt>
    <dgm:pt modelId="{B51EF4C3-41F3-44A6-A789-44C671566A89}" type="pres">
      <dgm:prSet presAssocID="{ECA2ECE7-6FBB-4826-B303-199E7A9475B9}" presName="vertFlow" presStyleCnt="0"/>
      <dgm:spPr/>
    </dgm:pt>
    <dgm:pt modelId="{5FAF89F8-55A6-452F-961A-8DD1E58355F7}" type="pres">
      <dgm:prSet presAssocID="{ECA2ECE7-6FBB-4826-B303-199E7A9475B9}" presName="topSpace" presStyleCnt="0"/>
      <dgm:spPr/>
    </dgm:pt>
    <dgm:pt modelId="{EFC2B07C-85E9-4CF7-AD85-0433AF43B1AF}" type="pres">
      <dgm:prSet presAssocID="{ECA2ECE7-6FBB-4826-B303-199E7A9475B9}" presName="firstComp" presStyleCnt="0"/>
      <dgm:spPr/>
    </dgm:pt>
    <dgm:pt modelId="{2A651A21-751F-41FC-AE2F-483B4352F209}" type="pres">
      <dgm:prSet presAssocID="{ECA2ECE7-6FBB-4826-B303-199E7A9475B9}" presName="firstChild" presStyleLbl="bgAccFollowNode1" presStyleIdx="0" presStyleCnt="4"/>
      <dgm:spPr/>
      <dgm:t>
        <a:bodyPr/>
        <a:lstStyle/>
        <a:p>
          <a:endParaRPr lang="id-ID"/>
        </a:p>
      </dgm:t>
    </dgm:pt>
    <dgm:pt modelId="{9EFCAA11-D975-4096-9DDD-028C1E953724}" type="pres">
      <dgm:prSet presAssocID="{ECA2ECE7-6FBB-4826-B303-199E7A9475B9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9F6E84B-7597-47AD-A527-D13BCCB9516C}" type="pres">
      <dgm:prSet presAssocID="{A197EB75-A23A-4524-9D52-D938B42771F1}" presName="comp" presStyleCnt="0"/>
      <dgm:spPr/>
    </dgm:pt>
    <dgm:pt modelId="{3B769B8B-84CD-4E51-BAA8-67A026EF3123}" type="pres">
      <dgm:prSet presAssocID="{A197EB75-A23A-4524-9D52-D938B42771F1}" presName="child" presStyleLbl="bgAccFollowNode1" presStyleIdx="1" presStyleCnt="4"/>
      <dgm:spPr/>
      <dgm:t>
        <a:bodyPr/>
        <a:lstStyle/>
        <a:p>
          <a:endParaRPr lang="id-ID"/>
        </a:p>
      </dgm:t>
    </dgm:pt>
    <dgm:pt modelId="{5B742FCC-7593-4641-8803-131DE2B46504}" type="pres">
      <dgm:prSet presAssocID="{A197EB75-A23A-4524-9D52-D938B42771F1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62D41E4-AA3B-48D6-92AC-194AEAA2E32A}" type="pres">
      <dgm:prSet presAssocID="{ECA2ECE7-6FBB-4826-B303-199E7A9475B9}" presName="negSpace" presStyleCnt="0"/>
      <dgm:spPr/>
    </dgm:pt>
    <dgm:pt modelId="{E2EE4F68-D7AB-440D-859E-2FB36A9B46C9}" type="pres">
      <dgm:prSet presAssocID="{ECA2ECE7-6FBB-4826-B303-199E7A9475B9}" presName="circle" presStyleLbl="node1" presStyleIdx="0" presStyleCnt="2"/>
      <dgm:spPr/>
      <dgm:t>
        <a:bodyPr/>
        <a:lstStyle/>
        <a:p>
          <a:endParaRPr lang="id-ID"/>
        </a:p>
      </dgm:t>
    </dgm:pt>
    <dgm:pt modelId="{A122E647-A77D-4105-A39B-90121F79ADB9}" type="pres">
      <dgm:prSet presAssocID="{B94E4CD7-E416-46BC-8C1C-FA6E53B6E61E}" presName="transSpace" presStyleCnt="0"/>
      <dgm:spPr/>
    </dgm:pt>
    <dgm:pt modelId="{259093D6-CA76-4114-88E4-24E8A2622CA8}" type="pres">
      <dgm:prSet presAssocID="{B3BC6283-0286-4E14-B2B4-4E7903522007}" presName="posSpace" presStyleCnt="0"/>
      <dgm:spPr/>
    </dgm:pt>
    <dgm:pt modelId="{B74ACA6A-9276-4507-B18B-6CC9B6970630}" type="pres">
      <dgm:prSet presAssocID="{B3BC6283-0286-4E14-B2B4-4E7903522007}" presName="vertFlow" presStyleCnt="0"/>
      <dgm:spPr/>
    </dgm:pt>
    <dgm:pt modelId="{EEC590F5-60B1-4D0B-8631-7998DA2C46AC}" type="pres">
      <dgm:prSet presAssocID="{B3BC6283-0286-4E14-B2B4-4E7903522007}" presName="topSpace" presStyleCnt="0"/>
      <dgm:spPr/>
    </dgm:pt>
    <dgm:pt modelId="{FEBDD56A-F90B-4266-B486-8795CB697D6F}" type="pres">
      <dgm:prSet presAssocID="{B3BC6283-0286-4E14-B2B4-4E7903522007}" presName="firstComp" presStyleCnt="0"/>
      <dgm:spPr/>
    </dgm:pt>
    <dgm:pt modelId="{E2DD8233-147D-4EFC-BE74-E4075F9044DD}" type="pres">
      <dgm:prSet presAssocID="{B3BC6283-0286-4E14-B2B4-4E7903522007}" presName="firstChild" presStyleLbl="bgAccFollowNode1" presStyleIdx="2" presStyleCnt="4" custLinFactNeighborX="-1178" custLinFactNeighborY="4295"/>
      <dgm:spPr/>
      <dgm:t>
        <a:bodyPr/>
        <a:lstStyle/>
        <a:p>
          <a:endParaRPr lang="id-ID"/>
        </a:p>
      </dgm:t>
    </dgm:pt>
    <dgm:pt modelId="{7E2D706D-AD79-44FF-B86F-EBC68E231A7B}" type="pres">
      <dgm:prSet presAssocID="{B3BC6283-0286-4E14-B2B4-4E7903522007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0FEFAA5-68BB-4257-ADDC-F6DAD86485E8}" type="pres">
      <dgm:prSet presAssocID="{0AB5C938-33E0-4E13-AF1D-676512912FD1}" presName="comp" presStyleCnt="0"/>
      <dgm:spPr/>
    </dgm:pt>
    <dgm:pt modelId="{A4DF997A-233C-437C-A392-7282DBC5E86A}" type="pres">
      <dgm:prSet presAssocID="{0AB5C938-33E0-4E13-AF1D-676512912FD1}" presName="child" presStyleLbl="bgAccFollowNode1" presStyleIdx="3" presStyleCnt="4" custLinFactNeighborX="-1178"/>
      <dgm:spPr/>
      <dgm:t>
        <a:bodyPr/>
        <a:lstStyle/>
        <a:p>
          <a:endParaRPr lang="id-ID"/>
        </a:p>
      </dgm:t>
    </dgm:pt>
    <dgm:pt modelId="{92D6F25E-5916-4BC5-9382-97A1721E7B1F}" type="pres">
      <dgm:prSet presAssocID="{0AB5C938-33E0-4E13-AF1D-676512912FD1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54B4F86-1CB0-4FEB-8E6D-93DD2E1A3EC0}" type="pres">
      <dgm:prSet presAssocID="{B3BC6283-0286-4E14-B2B4-4E7903522007}" presName="negSpace" presStyleCnt="0"/>
      <dgm:spPr/>
    </dgm:pt>
    <dgm:pt modelId="{BE0A1C5D-B9EB-4B90-9272-14824B1A0614}" type="pres">
      <dgm:prSet presAssocID="{B3BC6283-0286-4E14-B2B4-4E7903522007}" presName="circle" presStyleLbl="node1" presStyleIdx="1" presStyleCnt="2" custScaleY="103841" custLinFactNeighborX="-2521"/>
      <dgm:spPr/>
      <dgm:t>
        <a:bodyPr/>
        <a:lstStyle/>
        <a:p>
          <a:endParaRPr lang="id-ID"/>
        </a:p>
      </dgm:t>
    </dgm:pt>
  </dgm:ptLst>
  <dgm:cxnLst>
    <dgm:cxn modelId="{C1F0A462-C2B2-434C-A774-0D6AEFEB7241}" type="presOf" srcId="{A197EB75-A23A-4524-9D52-D938B42771F1}" destId="{3B769B8B-84CD-4E51-BAA8-67A026EF3123}" srcOrd="0" destOrd="0" presId="urn:microsoft.com/office/officeart/2005/8/layout/hList9"/>
    <dgm:cxn modelId="{87191CB8-154E-4D5F-BBA8-B9D44B7504EF}" type="presOf" srcId="{45291A45-F511-484C-A0FB-C0BF10FB86F0}" destId="{03ACFCBA-9173-4A3D-8005-A873C3CDA6BB}" srcOrd="0" destOrd="0" presId="urn:microsoft.com/office/officeart/2005/8/layout/hList9"/>
    <dgm:cxn modelId="{7CC33BA9-0417-4863-933B-93E73E373227}" type="presOf" srcId="{0AB5C938-33E0-4E13-AF1D-676512912FD1}" destId="{A4DF997A-233C-437C-A392-7282DBC5E86A}" srcOrd="0" destOrd="0" presId="urn:microsoft.com/office/officeart/2005/8/layout/hList9"/>
    <dgm:cxn modelId="{1E00C3A8-D1E0-412F-A625-86719041BB92}" srcId="{B3BC6283-0286-4E14-B2B4-4E7903522007}" destId="{0AB5C938-33E0-4E13-AF1D-676512912FD1}" srcOrd="1" destOrd="0" parTransId="{F9EA01DF-4027-4C4C-8C06-4F8DBFACF3F4}" sibTransId="{86B831DD-1EB2-40FF-89E2-03F814687D0B}"/>
    <dgm:cxn modelId="{E778FF54-89D0-49A0-A23C-88916C0239D6}" type="presOf" srcId="{DB6319EC-21CC-4432-B241-119ACB64470B}" destId="{2A651A21-751F-41FC-AE2F-483B4352F209}" srcOrd="0" destOrd="0" presId="urn:microsoft.com/office/officeart/2005/8/layout/hList9"/>
    <dgm:cxn modelId="{C060E724-137D-4C2D-B883-F115D71B4A71}" type="presOf" srcId="{6FBA1B4D-091D-4F15-A288-15A8AE79D7F1}" destId="{E2DD8233-147D-4EFC-BE74-E4075F9044DD}" srcOrd="0" destOrd="0" presId="urn:microsoft.com/office/officeart/2005/8/layout/hList9"/>
    <dgm:cxn modelId="{83F3E2C5-EBD6-403C-A62E-11C10EDE58AF}" type="presOf" srcId="{0AB5C938-33E0-4E13-AF1D-676512912FD1}" destId="{92D6F25E-5916-4BC5-9382-97A1721E7B1F}" srcOrd="1" destOrd="0" presId="urn:microsoft.com/office/officeart/2005/8/layout/hList9"/>
    <dgm:cxn modelId="{EA04599D-EC62-4839-A41C-EC59F369C770}" srcId="{ECA2ECE7-6FBB-4826-B303-199E7A9475B9}" destId="{A197EB75-A23A-4524-9D52-D938B42771F1}" srcOrd="1" destOrd="0" parTransId="{61C7728E-43DD-4ACE-9244-DEBB303F4AE5}" sibTransId="{554669EF-74C0-41C7-8723-6C4979D8BE3A}"/>
    <dgm:cxn modelId="{258126B4-E94D-4B23-B257-1CF2E194D589}" srcId="{45291A45-F511-484C-A0FB-C0BF10FB86F0}" destId="{ECA2ECE7-6FBB-4826-B303-199E7A9475B9}" srcOrd="0" destOrd="0" parTransId="{83C44A49-99F9-42AA-A19A-FBB5C06578E5}" sibTransId="{B94E4CD7-E416-46BC-8C1C-FA6E53B6E61E}"/>
    <dgm:cxn modelId="{BB31220F-44A3-4DC9-B3CC-D96F911467B7}" type="presOf" srcId="{6FBA1B4D-091D-4F15-A288-15A8AE79D7F1}" destId="{7E2D706D-AD79-44FF-B86F-EBC68E231A7B}" srcOrd="1" destOrd="0" presId="urn:microsoft.com/office/officeart/2005/8/layout/hList9"/>
    <dgm:cxn modelId="{B16E5EC7-6824-4BC4-B40D-0713753F6783}" srcId="{B3BC6283-0286-4E14-B2B4-4E7903522007}" destId="{6FBA1B4D-091D-4F15-A288-15A8AE79D7F1}" srcOrd="0" destOrd="0" parTransId="{156FB01B-6846-487B-9556-483A97C12349}" sibTransId="{BFCAD760-F82C-44E6-AC01-1A6190A4C1EB}"/>
    <dgm:cxn modelId="{627E927E-B5C3-43F7-8AB4-ACFAD9AB5300}" type="presOf" srcId="{ECA2ECE7-6FBB-4826-B303-199E7A9475B9}" destId="{E2EE4F68-D7AB-440D-859E-2FB36A9B46C9}" srcOrd="0" destOrd="0" presId="urn:microsoft.com/office/officeart/2005/8/layout/hList9"/>
    <dgm:cxn modelId="{404DD840-01F1-42C1-83F5-94698F7F3967}" type="presOf" srcId="{A197EB75-A23A-4524-9D52-D938B42771F1}" destId="{5B742FCC-7593-4641-8803-131DE2B46504}" srcOrd="1" destOrd="0" presId="urn:microsoft.com/office/officeart/2005/8/layout/hList9"/>
    <dgm:cxn modelId="{FB7D671A-3DDE-4EB2-A396-FD2097817126}" srcId="{ECA2ECE7-6FBB-4826-B303-199E7A9475B9}" destId="{DB6319EC-21CC-4432-B241-119ACB64470B}" srcOrd="0" destOrd="0" parTransId="{F1319AC2-CEA8-4231-88AA-1A36301EB865}" sibTransId="{86A4D0B6-6B4E-4A88-95A7-2B5561D33D46}"/>
    <dgm:cxn modelId="{EFB7C467-FE74-4A2C-ACAA-80522EAC2B76}" type="presOf" srcId="{DB6319EC-21CC-4432-B241-119ACB64470B}" destId="{9EFCAA11-D975-4096-9DDD-028C1E953724}" srcOrd="1" destOrd="0" presId="urn:microsoft.com/office/officeart/2005/8/layout/hList9"/>
    <dgm:cxn modelId="{C73D3093-5146-419B-B896-15EEAFC2E706}" srcId="{45291A45-F511-484C-A0FB-C0BF10FB86F0}" destId="{B3BC6283-0286-4E14-B2B4-4E7903522007}" srcOrd="1" destOrd="0" parTransId="{34EC4E0D-F060-42A1-A851-00B33BEB96B2}" sibTransId="{494EFEE6-2F99-4C37-B49B-75CCCBFDC422}"/>
    <dgm:cxn modelId="{45C59996-9B1E-499B-BA8F-0C65B61ABBB5}" type="presOf" srcId="{B3BC6283-0286-4E14-B2B4-4E7903522007}" destId="{BE0A1C5D-B9EB-4B90-9272-14824B1A0614}" srcOrd="0" destOrd="0" presId="urn:microsoft.com/office/officeart/2005/8/layout/hList9"/>
    <dgm:cxn modelId="{FB489891-A33A-41A9-9810-CC7AC4D59E75}" type="presParOf" srcId="{03ACFCBA-9173-4A3D-8005-A873C3CDA6BB}" destId="{417E0E51-8A91-4F7F-8596-64409DA010B6}" srcOrd="0" destOrd="0" presId="urn:microsoft.com/office/officeart/2005/8/layout/hList9"/>
    <dgm:cxn modelId="{EF35BF69-3C1F-4941-8802-77E63604BD5D}" type="presParOf" srcId="{03ACFCBA-9173-4A3D-8005-A873C3CDA6BB}" destId="{B51EF4C3-41F3-44A6-A789-44C671566A89}" srcOrd="1" destOrd="0" presId="urn:microsoft.com/office/officeart/2005/8/layout/hList9"/>
    <dgm:cxn modelId="{40F0F5F7-C2CB-4495-A4E7-86F0CD45FCFE}" type="presParOf" srcId="{B51EF4C3-41F3-44A6-A789-44C671566A89}" destId="{5FAF89F8-55A6-452F-961A-8DD1E58355F7}" srcOrd="0" destOrd="0" presId="urn:microsoft.com/office/officeart/2005/8/layout/hList9"/>
    <dgm:cxn modelId="{9E7B944A-CC6C-4821-A9DD-7B4FAE00DCD8}" type="presParOf" srcId="{B51EF4C3-41F3-44A6-A789-44C671566A89}" destId="{EFC2B07C-85E9-4CF7-AD85-0433AF43B1AF}" srcOrd="1" destOrd="0" presId="urn:microsoft.com/office/officeart/2005/8/layout/hList9"/>
    <dgm:cxn modelId="{65663082-03B5-4F83-9F31-AAD9E6B35D1E}" type="presParOf" srcId="{EFC2B07C-85E9-4CF7-AD85-0433AF43B1AF}" destId="{2A651A21-751F-41FC-AE2F-483B4352F209}" srcOrd="0" destOrd="0" presId="urn:microsoft.com/office/officeart/2005/8/layout/hList9"/>
    <dgm:cxn modelId="{1769BA28-8B95-4988-849D-966EF0245E97}" type="presParOf" srcId="{EFC2B07C-85E9-4CF7-AD85-0433AF43B1AF}" destId="{9EFCAA11-D975-4096-9DDD-028C1E953724}" srcOrd="1" destOrd="0" presId="urn:microsoft.com/office/officeart/2005/8/layout/hList9"/>
    <dgm:cxn modelId="{40E4E5CD-34F1-40BE-ADD6-997BAFB939ED}" type="presParOf" srcId="{B51EF4C3-41F3-44A6-A789-44C671566A89}" destId="{29F6E84B-7597-47AD-A527-D13BCCB9516C}" srcOrd="2" destOrd="0" presId="urn:microsoft.com/office/officeart/2005/8/layout/hList9"/>
    <dgm:cxn modelId="{160D010D-2754-4DA3-9560-5D7F5482E044}" type="presParOf" srcId="{29F6E84B-7597-47AD-A527-D13BCCB9516C}" destId="{3B769B8B-84CD-4E51-BAA8-67A026EF3123}" srcOrd="0" destOrd="0" presId="urn:microsoft.com/office/officeart/2005/8/layout/hList9"/>
    <dgm:cxn modelId="{598743F0-0571-4FD0-AA90-377A04805B55}" type="presParOf" srcId="{29F6E84B-7597-47AD-A527-D13BCCB9516C}" destId="{5B742FCC-7593-4641-8803-131DE2B46504}" srcOrd="1" destOrd="0" presId="urn:microsoft.com/office/officeart/2005/8/layout/hList9"/>
    <dgm:cxn modelId="{7259172B-3466-4FAC-9C6E-1A48644D0A84}" type="presParOf" srcId="{03ACFCBA-9173-4A3D-8005-A873C3CDA6BB}" destId="{862D41E4-AA3B-48D6-92AC-194AEAA2E32A}" srcOrd="2" destOrd="0" presId="urn:microsoft.com/office/officeart/2005/8/layout/hList9"/>
    <dgm:cxn modelId="{0E031D4E-CD95-46A7-AE40-208FCFF8B934}" type="presParOf" srcId="{03ACFCBA-9173-4A3D-8005-A873C3CDA6BB}" destId="{E2EE4F68-D7AB-440D-859E-2FB36A9B46C9}" srcOrd="3" destOrd="0" presId="urn:microsoft.com/office/officeart/2005/8/layout/hList9"/>
    <dgm:cxn modelId="{B46C6035-64C8-45C5-8FB5-948E4FD57295}" type="presParOf" srcId="{03ACFCBA-9173-4A3D-8005-A873C3CDA6BB}" destId="{A122E647-A77D-4105-A39B-90121F79ADB9}" srcOrd="4" destOrd="0" presId="urn:microsoft.com/office/officeart/2005/8/layout/hList9"/>
    <dgm:cxn modelId="{7FB3067E-9A3B-40B6-9EC3-4774906FFBBE}" type="presParOf" srcId="{03ACFCBA-9173-4A3D-8005-A873C3CDA6BB}" destId="{259093D6-CA76-4114-88E4-24E8A2622CA8}" srcOrd="5" destOrd="0" presId="urn:microsoft.com/office/officeart/2005/8/layout/hList9"/>
    <dgm:cxn modelId="{B332E4FE-40F4-4D7C-89E3-8472D3B9932A}" type="presParOf" srcId="{03ACFCBA-9173-4A3D-8005-A873C3CDA6BB}" destId="{B74ACA6A-9276-4507-B18B-6CC9B6970630}" srcOrd="6" destOrd="0" presId="urn:microsoft.com/office/officeart/2005/8/layout/hList9"/>
    <dgm:cxn modelId="{AFF365FB-CAD7-4FCA-8611-17C180A60DB4}" type="presParOf" srcId="{B74ACA6A-9276-4507-B18B-6CC9B6970630}" destId="{EEC590F5-60B1-4D0B-8631-7998DA2C46AC}" srcOrd="0" destOrd="0" presId="urn:microsoft.com/office/officeart/2005/8/layout/hList9"/>
    <dgm:cxn modelId="{62320CAC-0D1E-40A3-B6B7-DAA4ECEE4691}" type="presParOf" srcId="{B74ACA6A-9276-4507-B18B-6CC9B6970630}" destId="{FEBDD56A-F90B-4266-B486-8795CB697D6F}" srcOrd="1" destOrd="0" presId="urn:microsoft.com/office/officeart/2005/8/layout/hList9"/>
    <dgm:cxn modelId="{FCC0ECBA-0566-4684-BF15-A910C584A1D0}" type="presParOf" srcId="{FEBDD56A-F90B-4266-B486-8795CB697D6F}" destId="{E2DD8233-147D-4EFC-BE74-E4075F9044DD}" srcOrd="0" destOrd="0" presId="urn:microsoft.com/office/officeart/2005/8/layout/hList9"/>
    <dgm:cxn modelId="{78DA6E7D-397A-47F8-87A1-65C80CA08822}" type="presParOf" srcId="{FEBDD56A-F90B-4266-B486-8795CB697D6F}" destId="{7E2D706D-AD79-44FF-B86F-EBC68E231A7B}" srcOrd="1" destOrd="0" presId="urn:microsoft.com/office/officeart/2005/8/layout/hList9"/>
    <dgm:cxn modelId="{2860A9BD-8A1E-4463-BB72-DA1906F4F29E}" type="presParOf" srcId="{B74ACA6A-9276-4507-B18B-6CC9B6970630}" destId="{60FEFAA5-68BB-4257-ADDC-F6DAD86485E8}" srcOrd="2" destOrd="0" presId="urn:microsoft.com/office/officeart/2005/8/layout/hList9"/>
    <dgm:cxn modelId="{DA085EA0-A5EE-498A-8BC9-1D9678788C84}" type="presParOf" srcId="{60FEFAA5-68BB-4257-ADDC-F6DAD86485E8}" destId="{A4DF997A-233C-437C-A392-7282DBC5E86A}" srcOrd="0" destOrd="0" presId="urn:microsoft.com/office/officeart/2005/8/layout/hList9"/>
    <dgm:cxn modelId="{D2433FD4-698C-4E41-9857-A8B14D383163}" type="presParOf" srcId="{60FEFAA5-68BB-4257-ADDC-F6DAD86485E8}" destId="{92D6F25E-5916-4BC5-9382-97A1721E7B1F}" srcOrd="1" destOrd="0" presId="urn:microsoft.com/office/officeart/2005/8/layout/hList9"/>
    <dgm:cxn modelId="{CEC9703B-6289-4293-A108-6C09D2A35E2E}" type="presParOf" srcId="{03ACFCBA-9173-4A3D-8005-A873C3CDA6BB}" destId="{B54B4F86-1CB0-4FEB-8E6D-93DD2E1A3EC0}" srcOrd="7" destOrd="0" presId="urn:microsoft.com/office/officeart/2005/8/layout/hList9"/>
    <dgm:cxn modelId="{EA31B02C-1D31-4821-8784-D26A3D38FA94}" type="presParOf" srcId="{03ACFCBA-9173-4A3D-8005-A873C3CDA6BB}" destId="{BE0A1C5D-B9EB-4B90-9272-14824B1A0614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4F6725-BC43-43EB-97A1-366ED2A0E8E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A488730-2A3B-442F-9BB4-B6862CE6E020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2000" dirty="0" smtClean="0"/>
            <a:t>BUKU 1               </a:t>
          </a:r>
          <a:r>
            <a:rPr lang="id-ID" sz="2000" b="1" dirty="0" smtClean="0">
              <a:solidFill>
                <a:schemeClr val="bg1"/>
              </a:solidFill>
            </a:rPr>
            <a:t>NASKAH AKADEMIK</a:t>
          </a:r>
          <a:endParaRPr lang="id-ID" sz="2000" b="1" dirty="0">
            <a:solidFill>
              <a:schemeClr val="bg1"/>
            </a:solidFill>
          </a:endParaRPr>
        </a:p>
      </dgm:t>
    </dgm:pt>
    <dgm:pt modelId="{0A17A4EB-6486-44E8-BCC3-E363BFE3FA87}" type="parTrans" cxnId="{0B45CB30-709E-468C-88BD-9FAE64C0306C}">
      <dgm:prSet/>
      <dgm:spPr/>
      <dgm:t>
        <a:bodyPr/>
        <a:lstStyle/>
        <a:p>
          <a:endParaRPr lang="id-ID" sz="2000"/>
        </a:p>
      </dgm:t>
    </dgm:pt>
    <dgm:pt modelId="{98763E2C-5E90-4822-A27F-6362CF317104}" type="sibTrans" cxnId="{0B45CB30-709E-468C-88BD-9FAE64C0306C}">
      <dgm:prSet/>
      <dgm:spPr/>
      <dgm:t>
        <a:bodyPr/>
        <a:lstStyle/>
        <a:p>
          <a:endParaRPr lang="id-ID" sz="2000"/>
        </a:p>
      </dgm:t>
    </dgm:pt>
    <dgm:pt modelId="{E1DBDF37-65CE-4459-B63E-DE04D35AF125}">
      <dgm:prSet phldrT="[Text]" custT="1"/>
      <dgm:spPr/>
      <dgm:t>
        <a:bodyPr/>
        <a:lstStyle/>
        <a:p>
          <a:r>
            <a:rPr lang="id-ID" sz="2000" dirty="0" smtClean="0"/>
            <a:t>PENDAHULUAN, PENGELOLA DAN PENJAMINAN MUTU</a:t>
          </a:r>
          <a:endParaRPr lang="id-ID" sz="2000" dirty="0"/>
        </a:p>
      </dgm:t>
    </dgm:pt>
    <dgm:pt modelId="{FF6DEDD6-F8CB-4B43-A5BB-49569E4F1E41}" type="parTrans" cxnId="{4C477DFF-7492-4CA8-ADE3-FA3567637256}">
      <dgm:prSet/>
      <dgm:spPr/>
      <dgm:t>
        <a:bodyPr/>
        <a:lstStyle/>
        <a:p>
          <a:endParaRPr lang="id-ID" sz="2000"/>
        </a:p>
      </dgm:t>
    </dgm:pt>
    <dgm:pt modelId="{2A30A72D-18EB-4435-A527-2F91EFD7583A}" type="sibTrans" cxnId="{4C477DFF-7492-4CA8-ADE3-FA3567637256}">
      <dgm:prSet/>
      <dgm:spPr/>
      <dgm:t>
        <a:bodyPr/>
        <a:lstStyle/>
        <a:p>
          <a:endParaRPr lang="id-ID" sz="2000"/>
        </a:p>
      </dgm:t>
    </dgm:pt>
    <dgm:pt modelId="{230967D5-D778-4887-8B09-EDECDC79E457}">
      <dgm:prSet phldrT="[Text]" custT="1"/>
      <dgm:spPr/>
      <dgm:t>
        <a:bodyPr/>
        <a:lstStyle/>
        <a:p>
          <a:r>
            <a:rPr lang="id-ID" sz="2000" dirty="0" smtClean="0"/>
            <a:t>LAMPIRAN-LAMPIRAN</a:t>
          </a:r>
          <a:endParaRPr lang="id-ID" sz="2000" dirty="0"/>
        </a:p>
      </dgm:t>
    </dgm:pt>
    <dgm:pt modelId="{55C47C66-FC12-465C-9450-43DB70C466D3}" type="parTrans" cxnId="{63780351-D2EF-4A04-BBAC-8E40ECFCAC1E}">
      <dgm:prSet/>
      <dgm:spPr/>
      <dgm:t>
        <a:bodyPr/>
        <a:lstStyle/>
        <a:p>
          <a:endParaRPr lang="id-ID" sz="2000"/>
        </a:p>
      </dgm:t>
    </dgm:pt>
    <dgm:pt modelId="{E206AA21-3EC6-4351-8186-C26785336FE7}" type="sibTrans" cxnId="{63780351-D2EF-4A04-BBAC-8E40ECFCAC1E}">
      <dgm:prSet/>
      <dgm:spPr/>
      <dgm:t>
        <a:bodyPr/>
        <a:lstStyle/>
        <a:p>
          <a:endParaRPr lang="id-ID" sz="2000"/>
        </a:p>
      </dgm:t>
    </dgm:pt>
    <dgm:pt modelId="{FCB32E65-6F20-47F1-ACE4-60D4E227846E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2000" dirty="0" smtClean="0"/>
            <a:t>BUKU 2            </a:t>
          </a:r>
          <a:r>
            <a:rPr lang="en-US" sz="2000" b="1" dirty="0" smtClean="0"/>
            <a:t>PENILAIAN </a:t>
          </a:r>
          <a:r>
            <a:rPr lang="id-ID" sz="2000" b="1" dirty="0" smtClean="0"/>
            <a:t>PORTOFOLIO </a:t>
          </a:r>
          <a:r>
            <a:rPr lang="id-ID" sz="2000" dirty="0" smtClean="0"/>
            <a:t> </a:t>
          </a:r>
          <a:endParaRPr lang="id-ID" sz="2000" dirty="0"/>
        </a:p>
      </dgm:t>
    </dgm:pt>
    <dgm:pt modelId="{26195F0E-F672-4E83-B53C-DC3F1B247D33}" type="parTrans" cxnId="{56FB0FEC-0492-4D2F-AAAE-334840EFD8FB}">
      <dgm:prSet/>
      <dgm:spPr/>
      <dgm:t>
        <a:bodyPr/>
        <a:lstStyle/>
        <a:p>
          <a:endParaRPr lang="id-ID" sz="2000"/>
        </a:p>
      </dgm:t>
    </dgm:pt>
    <dgm:pt modelId="{2DC1BF20-7895-4E97-A34D-A9CF8C6BF12D}" type="sibTrans" cxnId="{56FB0FEC-0492-4D2F-AAAE-334840EFD8FB}">
      <dgm:prSet/>
      <dgm:spPr/>
      <dgm:t>
        <a:bodyPr/>
        <a:lstStyle/>
        <a:p>
          <a:endParaRPr lang="id-ID" sz="2000"/>
        </a:p>
      </dgm:t>
    </dgm:pt>
    <dgm:pt modelId="{F9AA1923-4168-4D61-BEEC-FCC0E44F713B}">
      <dgm:prSet phldrT="[Text]" custT="1"/>
      <dgm:spPr/>
      <dgm:t>
        <a:bodyPr/>
        <a:lstStyle/>
        <a:p>
          <a:r>
            <a:rPr lang="id-ID" sz="2000" dirty="0" smtClean="0"/>
            <a:t>PEN</a:t>
          </a:r>
          <a:r>
            <a:rPr lang="en-US" sz="2000" dirty="0" smtClean="0"/>
            <a:t>ILAIAN </a:t>
          </a:r>
          <a:r>
            <a:rPr lang="id-ID" sz="2000" dirty="0" smtClean="0"/>
            <a:t>PORTOFOLIO, </a:t>
          </a:r>
          <a:r>
            <a:rPr lang="en-US" sz="2000" dirty="0" smtClean="0"/>
            <a:t>PENYUSUNAN PORTOFOLIO </a:t>
          </a:r>
          <a:r>
            <a:rPr lang="id-ID" sz="2000" dirty="0" smtClean="0"/>
            <a:t> DAN  SISTEMATIKA PORTOFOLIO </a:t>
          </a:r>
          <a:endParaRPr lang="id-ID" sz="2000" dirty="0"/>
        </a:p>
      </dgm:t>
    </dgm:pt>
    <dgm:pt modelId="{EF44DE4B-EC69-467E-A875-9355611BEDD1}" type="parTrans" cxnId="{000A1B42-FDEC-4CED-ADAA-E907C6412EB9}">
      <dgm:prSet/>
      <dgm:spPr/>
      <dgm:t>
        <a:bodyPr/>
        <a:lstStyle/>
        <a:p>
          <a:endParaRPr lang="id-ID" sz="2000"/>
        </a:p>
      </dgm:t>
    </dgm:pt>
    <dgm:pt modelId="{892550B5-2F0A-4B49-A89B-C7FDACF1D10F}" type="sibTrans" cxnId="{000A1B42-FDEC-4CED-ADAA-E907C6412EB9}">
      <dgm:prSet/>
      <dgm:spPr/>
      <dgm:t>
        <a:bodyPr/>
        <a:lstStyle/>
        <a:p>
          <a:endParaRPr lang="id-ID" sz="2000"/>
        </a:p>
      </dgm:t>
    </dgm:pt>
    <dgm:pt modelId="{2F9B8E2D-CE77-45D5-9312-6A9BA41B593D}">
      <dgm:prSet phldrT="[Text]" custT="1"/>
      <dgm:spPr/>
      <dgm:t>
        <a:bodyPr/>
        <a:lstStyle/>
        <a:p>
          <a:r>
            <a:rPr lang="id-ID" sz="2000" dirty="0" smtClean="0"/>
            <a:t>LAMPIRAN-LAMPIRAN</a:t>
          </a:r>
          <a:endParaRPr lang="id-ID" sz="2000" dirty="0"/>
        </a:p>
      </dgm:t>
    </dgm:pt>
    <dgm:pt modelId="{FCBE2EC3-47DB-46D3-94B7-9E4CA0D3C9B3}" type="parTrans" cxnId="{6CEAAA81-C88B-43D2-955C-0D990EBB2C8E}">
      <dgm:prSet/>
      <dgm:spPr/>
      <dgm:t>
        <a:bodyPr/>
        <a:lstStyle/>
        <a:p>
          <a:endParaRPr lang="id-ID" sz="2000"/>
        </a:p>
      </dgm:t>
    </dgm:pt>
    <dgm:pt modelId="{8D1F7265-BA73-421A-AEFA-BE77507DBA31}" type="sibTrans" cxnId="{6CEAAA81-C88B-43D2-955C-0D990EBB2C8E}">
      <dgm:prSet/>
      <dgm:spPr/>
      <dgm:t>
        <a:bodyPr/>
        <a:lstStyle/>
        <a:p>
          <a:endParaRPr lang="id-ID" sz="2000"/>
        </a:p>
      </dgm:t>
    </dgm:pt>
    <dgm:pt modelId="{15F12595-1FCA-4FA2-8742-DB77E740D85B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2000" dirty="0" smtClean="0"/>
            <a:t>BUKU 3                      </a:t>
          </a:r>
          <a:r>
            <a:rPr lang="id-ID" sz="2000" b="1" dirty="0" smtClean="0"/>
            <a:t>POB</a:t>
          </a:r>
          <a:r>
            <a:rPr lang="id-ID" sz="2000" dirty="0" smtClean="0"/>
            <a:t> </a:t>
          </a:r>
          <a:r>
            <a:rPr lang="en-US" sz="2000" b="1" dirty="0" smtClean="0"/>
            <a:t>TALAKSANA SERDOS TERINTEGRASI</a:t>
          </a:r>
          <a:endParaRPr lang="id-ID" sz="2000" dirty="0"/>
        </a:p>
      </dgm:t>
    </dgm:pt>
    <dgm:pt modelId="{50FAEE52-D4EF-4C65-BAA3-10E84A5CC180}" type="parTrans" cxnId="{2C51F247-5FA8-4B96-8B9D-D477D807EBC4}">
      <dgm:prSet/>
      <dgm:spPr/>
      <dgm:t>
        <a:bodyPr/>
        <a:lstStyle/>
        <a:p>
          <a:endParaRPr lang="id-ID" sz="2000"/>
        </a:p>
      </dgm:t>
    </dgm:pt>
    <dgm:pt modelId="{4A845CA5-9AEA-4659-9247-B0E17CE11055}" type="sibTrans" cxnId="{2C51F247-5FA8-4B96-8B9D-D477D807EBC4}">
      <dgm:prSet/>
      <dgm:spPr/>
      <dgm:t>
        <a:bodyPr/>
        <a:lstStyle/>
        <a:p>
          <a:endParaRPr lang="id-ID" sz="2000"/>
        </a:p>
      </dgm:t>
    </dgm:pt>
    <dgm:pt modelId="{236D7C91-3AAE-4AB1-8AB1-DC14362AA3D6}">
      <dgm:prSet phldrT="[Text]" custT="1"/>
      <dgm:spPr/>
      <dgm:t>
        <a:bodyPr/>
        <a:lstStyle/>
        <a:p>
          <a:r>
            <a:rPr lang="fi-FI" sz="2000" dirty="0" smtClean="0"/>
            <a:t>PENDAHULUAN</a:t>
          </a:r>
          <a:r>
            <a:rPr lang="id-ID" sz="2000" dirty="0" smtClean="0"/>
            <a:t>, SIS</a:t>
          </a:r>
          <a:r>
            <a:rPr lang="en-US" sz="2000" dirty="0" smtClean="0"/>
            <a:t>TEMATIKA PROSEDUR OPERASIONAL BAKU</a:t>
          </a:r>
          <a:r>
            <a:rPr lang="id-ID" sz="2000" dirty="0" smtClean="0"/>
            <a:t>, PANDUAN PENGISIAN BLANKO SERTIFIKAT	</a:t>
          </a:r>
          <a:endParaRPr lang="id-ID" sz="2000" dirty="0"/>
        </a:p>
      </dgm:t>
    </dgm:pt>
    <dgm:pt modelId="{B7C38DA2-120C-4869-B9A5-2ADA9FF773A2}" type="parTrans" cxnId="{C517E78E-6696-487C-9C0D-F6949D8F5D5E}">
      <dgm:prSet/>
      <dgm:spPr/>
      <dgm:t>
        <a:bodyPr/>
        <a:lstStyle/>
        <a:p>
          <a:endParaRPr lang="id-ID" sz="2000"/>
        </a:p>
      </dgm:t>
    </dgm:pt>
    <dgm:pt modelId="{EACFB8CF-5B8C-491E-B65C-322B24759AE4}" type="sibTrans" cxnId="{C517E78E-6696-487C-9C0D-F6949D8F5D5E}">
      <dgm:prSet/>
      <dgm:spPr/>
      <dgm:t>
        <a:bodyPr/>
        <a:lstStyle/>
        <a:p>
          <a:endParaRPr lang="id-ID" sz="2000"/>
        </a:p>
      </dgm:t>
    </dgm:pt>
    <dgm:pt modelId="{8DEF1169-935E-4DB8-A1C5-0B820B1403F8}">
      <dgm:prSet phldrT="[Text]" custT="1"/>
      <dgm:spPr/>
      <dgm:t>
        <a:bodyPr/>
        <a:lstStyle/>
        <a:p>
          <a:r>
            <a:rPr lang="id-ID" sz="2000" dirty="0" smtClean="0"/>
            <a:t>LAMPIRAN-LAMPIRAN</a:t>
          </a:r>
          <a:endParaRPr lang="id-ID" sz="2000" dirty="0"/>
        </a:p>
      </dgm:t>
    </dgm:pt>
    <dgm:pt modelId="{54660300-FCA4-4912-86CA-4A9FB919B26A}" type="parTrans" cxnId="{85256FA8-723E-44DE-8BC3-3586E5D65D0E}">
      <dgm:prSet/>
      <dgm:spPr/>
      <dgm:t>
        <a:bodyPr/>
        <a:lstStyle/>
        <a:p>
          <a:endParaRPr lang="id-ID" sz="2000"/>
        </a:p>
      </dgm:t>
    </dgm:pt>
    <dgm:pt modelId="{3691A9BF-E67F-433F-A65A-4663BE91EA47}" type="sibTrans" cxnId="{85256FA8-723E-44DE-8BC3-3586E5D65D0E}">
      <dgm:prSet/>
      <dgm:spPr/>
      <dgm:t>
        <a:bodyPr/>
        <a:lstStyle/>
        <a:p>
          <a:endParaRPr lang="id-ID" sz="2000"/>
        </a:p>
      </dgm:t>
    </dgm:pt>
    <dgm:pt modelId="{A4CC4DFC-D994-4303-93A2-D2BCFEDBF50B}" type="pres">
      <dgm:prSet presAssocID="{A34F6725-BC43-43EB-97A1-366ED2A0E8E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A53F1BF-207F-4E49-8EA8-E0FEDC504F1F}" type="pres">
      <dgm:prSet presAssocID="{3A488730-2A3B-442F-9BB4-B6862CE6E020}" presName="linNode" presStyleCnt="0"/>
      <dgm:spPr/>
    </dgm:pt>
    <dgm:pt modelId="{6D429D68-1320-455D-A4A2-777316C44FA5}" type="pres">
      <dgm:prSet presAssocID="{3A488730-2A3B-442F-9BB4-B6862CE6E02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BC07E84-1E6E-4E37-93AA-5E35C859FA1A}" type="pres">
      <dgm:prSet presAssocID="{3A488730-2A3B-442F-9BB4-B6862CE6E02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B2EA234-2FE7-4FE9-9EB9-BBACB148F8F7}" type="pres">
      <dgm:prSet presAssocID="{98763E2C-5E90-4822-A27F-6362CF317104}" presName="sp" presStyleCnt="0"/>
      <dgm:spPr/>
    </dgm:pt>
    <dgm:pt modelId="{0BCE1464-BD43-47F0-BADF-CDB125A08B86}" type="pres">
      <dgm:prSet presAssocID="{FCB32E65-6F20-47F1-ACE4-60D4E227846E}" presName="linNode" presStyleCnt="0"/>
      <dgm:spPr/>
    </dgm:pt>
    <dgm:pt modelId="{509E9992-CB53-48B4-8918-74771E5B0669}" type="pres">
      <dgm:prSet presAssocID="{FCB32E65-6F20-47F1-ACE4-60D4E227846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EA62388-26DB-4752-BED2-93E51914F80B}" type="pres">
      <dgm:prSet presAssocID="{FCB32E65-6F20-47F1-ACE4-60D4E227846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B793742-BA85-4DE4-8F00-AB0E0BC4D106}" type="pres">
      <dgm:prSet presAssocID="{2DC1BF20-7895-4E97-A34D-A9CF8C6BF12D}" presName="sp" presStyleCnt="0"/>
      <dgm:spPr/>
    </dgm:pt>
    <dgm:pt modelId="{D1F94216-3597-415C-B5F2-D04C6C0549D6}" type="pres">
      <dgm:prSet presAssocID="{15F12595-1FCA-4FA2-8742-DB77E740D85B}" presName="linNode" presStyleCnt="0"/>
      <dgm:spPr/>
    </dgm:pt>
    <dgm:pt modelId="{42FCCDA0-C834-4844-BFE1-FEA80C41C48A}" type="pres">
      <dgm:prSet presAssocID="{15F12595-1FCA-4FA2-8742-DB77E740D85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7FA88AB-22F6-4F65-BAC7-4654C370C93F}" type="pres">
      <dgm:prSet presAssocID="{15F12595-1FCA-4FA2-8742-DB77E740D85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8F1F108-4A43-447E-BE26-BEF5019E48E8}" type="presOf" srcId="{3A488730-2A3B-442F-9BB4-B6862CE6E020}" destId="{6D429D68-1320-455D-A4A2-777316C44FA5}" srcOrd="0" destOrd="0" presId="urn:microsoft.com/office/officeart/2005/8/layout/vList5"/>
    <dgm:cxn modelId="{46C06EE4-57DE-4178-B932-D3611D3642D7}" type="presOf" srcId="{F9AA1923-4168-4D61-BEEC-FCC0E44F713B}" destId="{CEA62388-26DB-4752-BED2-93E51914F80B}" srcOrd="0" destOrd="0" presId="urn:microsoft.com/office/officeart/2005/8/layout/vList5"/>
    <dgm:cxn modelId="{0B45CB30-709E-468C-88BD-9FAE64C0306C}" srcId="{A34F6725-BC43-43EB-97A1-366ED2A0E8EE}" destId="{3A488730-2A3B-442F-9BB4-B6862CE6E020}" srcOrd="0" destOrd="0" parTransId="{0A17A4EB-6486-44E8-BCC3-E363BFE3FA87}" sibTransId="{98763E2C-5E90-4822-A27F-6362CF317104}"/>
    <dgm:cxn modelId="{C517E78E-6696-487C-9C0D-F6949D8F5D5E}" srcId="{15F12595-1FCA-4FA2-8742-DB77E740D85B}" destId="{236D7C91-3AAE-4AB1-8AB1-DC14362AA3D6}" srcOrd="0" destOrd="0" parTransId="{B7C38DA2-120C-4869-B9A5-2ADA9FF773A2}" sibTransId="{EACFB8CF-5B8C-491E-B65C-322B24759AE4}"/>
    <dgm:cxn modelId="{58781C71-AAF2-4A0D-9661-7DA358D95762}" type="presOf" srcId="{FCB32E65-6F20-47F1-ACE4-60D4E227846E}" destId="{509E9992-CB53-48B4-8918-74771E5B0669}" srcOrd="0" destOrd="0" presId="urn:microsoft.com/office/officeart/2005/8/layout/vList5"/>
    <dgm:cxn modelId="{56FB0FEC-0492-4D2F-AAAE-334840EFD8FB}" srcId="{A34F6725-BC43-43EB-97A1-366ED2A0E8EE}" destId="{FCB32E65-6F20-47F1-ACE4-60D4E227846E}" srcOrd="1" destOrd="0" parTransId="{26195F0E-F672-4E83-B53C-DC3F1B247D33}" sibTransId="{2DC1BF20-7895-4E97-A34D-A9CF8C6BF12D}"/>
    <dgm:cxn modelId="{E2FA8BBD-8156-4BCA-84BD-40A033DDAC9B}" type="presOf" srcId="{230967D5-D778-4887-8B09-EDECDC79E457}" destId="{DBC07E84-1E6E-4E37-93AA-5E35C859FA1A}" srcOrd="0" destOrd="1" presId="urn:microsoft.com/office/officeart/2005/8/layout/vList5"/>
    <dgm:cxn modelId="{000A1B42-FDEC-4CED-ADAA-E907C6412EB9}" srcId="{FCB32E65-6F20-47F1-ACE4-60D4E227846E}" destId="{F9AA1923-4168-4D61-BEEC-FCC0E44F713B}" srcOrd="0" destOrd="0" parTransId="{EF44DE4B-EC69-467E-A875-9355611BEDD1}" sibTransId="{892550B5-2F0A-4B49-A89B-C7FDACF1D10F}"/>
    <dgm:cxn modelId="{85256FA8-723E-44DE-8BC3-3586E5D65D0E}" srcId="{15F12595-1FCA-4FA2-8742-DB77E740D85B}" destId="{8DEF1169-935E-4DB8-A1C5-0B820B1403F8}" srcOrd="1" destOrd="0" parTransId="{54660300-FCA4-4912-86CA-4A9FB919B26A}" sibTransId="{3691A9BF-E67F-433F-A65A-4663BE91EA47}"/>
    <dgm:cxn modelId="{E2A4A8D9-D690-440B-B9DE-8256B9A892B3}" type="presOf" srcId="{E1DBDF37-65CE-4459-B63E-DE04D35AF125}" destId="{DBC07E84-1E6E-4E37-93AA-5E35C859FA1A}" srcOrd="0" destOrd="0" presId="urn:microsoft.com/office/officeart/2005/8/layout/vList5"/>
    <dgm:cxn modelId="{63780351-D2EF-4A04-BBAC-8E40ECFCAC1E}" srcId="{3A488730-2A3B-442F-9BB4-B6862CE6E020}" destId="{230967D5-D778-4887-8B09-EDECDC79E457}" srcOrd="1" destOrd="0" parTransId="{55C47C66-FC12-465C-9450-43DB70C466D3}" sibTransId="{E206AA21-3EC6-4351-8186-C26785336FE7}"/>
    <dgm:cxn modelId="{4C477DFF-7492-4CA8-ADE3-FA3567637256}" srcId="{3A488730-2A3B-442F-9BB4-B6862CE6E020}" destId="{E1DBDF37-65CE-4459-B63E-DE04D35AF125}" srcOrd="0" destOrd="0" parTransId="{FF6DEDD6-F8CB-4B43-A5BB-49569E4F1E41}" sibTransId="{2A30A72D-18EB-4435-A527-2F91EFD7583A}"/>
    <dgm:cxn modelId="{46E81E97-8BC3-4BFF-B7D2-BEAF72C0AC1D}" type="presOf" srcId="{236D7C91-3AAE-4AB1-8AB1-DC14362AA3D6}" destId="{37FA88AB-22F6-4F65-BAC7-4654C370C93F}" srcOrd="0" destOrd="0" presId="urn:microsoft.com/office/officeart/2005/8/layout/vList5"/>
    <dgm:cxn modelId="{20A41F4F-21D3-4F06-9AD8-5C3816465E99}" type="presOf" srcId="{A34F6725-BC43-43EB-97A1-366ED2A0E8EE}" destId="{A4CC4DFC-D994-4303-93A2-D2BCFEDBF50B}" srcOrd="0" destOrd="0" presId="urn:microsoft.com/office/officeart/2005/8/layout/vList5"/>
    <dgm:cxn modelId="{D25ADE4B-0911-469C-A706-473C2B462A7D}" type="presOf" srcId="{15F12595-1FCA-4FA2-8742-DB77E740D85B}" destId="{42FCCDA0-C834-4844-BFE1-FEA80C41C48A}" srcOrd="0" destOrd="0" presId="urn:microsoft.com/office/officeart/2005/8/layout/vList5"/>
    <dgm:cxn modelId="{C95AC859-D2AE-4E77-B411-87579E9653E7}" type="presOf" srcId="{2F9B8E2D-CE77-45D5-9312-6A9BA41B593D}" destId="{CEA62388-26DB-4752-BED2-93E51914F80B}" srcOrd="0" destOrd="1" presId="urn:microsoft.com/office/officeart/2005/8/layout/vList5"/>
    <dgm:cxn modelId="{2C51F247-5FA8-4B96-8B9D-D477D807EBC4}" srcId="{A34F6725-BC43-43EB-97A1-366ED2A0E8EE}" destId="{15F12595-1FCA-4FA2-8742-DB77E740D85B}" srcOrd="2" destOrd="0" parTransId="{50FAEE52-D4EF-4C65-BAA3-10E84A5CC180}" sibTransId="{4A845CA5-9AEA-4659-9247-B0E17CE11055}"/>
    <dgm:cxn modelId="{0380FB2E-306E-4C1B-AF95-505CD219A222}" type="presOf" srcId="{8DEF1169-935E-4DB8-A1C5-0B820B1403F8}" destId="{37FA88AB-22F6-4F65-BAC7-4654C370C93F}" srcOrd="0" destOrd="1" presId="urn:microsoft.com/office/officeart/2005/8/layout/vList5"/>
    <dgm:cxn modelId="{6CEAAA81-C88B-43D2-955C-0D990EBB2C8E}" srcId="{FCB32E65-6F20-47F1-ACE4-60D4E227846E}" destId="{2F9B8E2D-CE77-45D5-9312-6A9BA41B593D}" srcOrd="1" destOrd="0" parTransId="{FCBE2EC3-47DB-46D3-94B7-9E4CA0D3C9B3}" sibTransId="{8D1F7265-BA73-421A-AEFA-BE77507DBA31}"/>
    <dgm:cxn modelId="{FD1C2E6D-66A6-4C95-A110-553C71D4B4B3}" type="presParOf" srcId="{A4CC4DFC-D994-4303-93A2-D2BCFEDBF50B}" destId="{4A53F1BF-207F-4E49-8EA8-E0FEDC504F1F}" srcOrd="0" destOrd="0" presId="urn:microsoft.com/office/officeart/2005/8/layout/vList5"/>
    <dgm:cxn modelId="{A3C8343C-CA54-4D31-B2DF-395FE44C84DC}" type="presParOf" srcId="{4A53F1BF-207F-4E49-8EA8-E0FEDC504F1F}" destId="{6D429D68-1320-455D-A4A2-777316C44FA5}" srcOrd="0" destOrd="0" presId="urn:microsoft.com/office/officeart/2005/8/layout/vList5"/>
    <dgm:cxn modelId="{BD4F0E30-1402-4AE8-A8C3-079214F039EA}" type="presParOf" srcId="{4A53F1BF-207F-4E49-8EA8-E0FEDC504F1F}" destId="{DBC07E84-1E6E-4E37-93AA-5E35C859FA1A}" srcOrd="1" destOrd="0" presId="urn:microsoft.com/office/officeart/2005/8/layout/vList5"/>
    <dgm:cxn modelId="{78DA5BA2-6212-430C-808F-3FE7ACDE3C07}" type="presParOf" srcId="{A4CC4DFC-D994-4303-93A2-D2BCFEDBF50B}" destId="{5B2EA234-2FE7-4FE9-9EB9-BBACB148F8F7}" srcOrd="1" destOrd="0" presId="urn:microsoft.com/office/officeart/2005/8/layout/vList5"/>
    <dgm:cxn modelId="{4DDED2AF-61B5-4690-B3DC-FDE1FFA979AD}" type="presParOf" srcId="{A4CC4DFC-D994-4303-93A2-D2BCFEDBF50B}" destId="{0BCE1464-BD43-47F0-BADF-CDB125A08B86}" srcOrd="2" destOrd="0" presId="urn:microsoft.com/office/officeart/2005/8/layout/vList5"/>
    <dgm:cxn modelId="{0EDA41F3-8C09-483F-BB16-2A00803E0CF2}" type="presParOf" srcId="{0BCE1464-BD43-47F0-BADF-CDB125A08B86}" destId="{509E9992-CB53-48B4-8918-74771E5B0669}" srcOrd="0" destOrd="0" presId="urn:microsoft.com/office/officeart/2005/8/layout/vList5"/>
    <dgm:cxn modelId="{5B563E85-41D6-4806-864D-D2F3B7242079}" type="presParOf" srcId="{0BCE1464-BD43-47F0-BADF-CDB125A08B86}" destId="{CEA62388-26DB-4752-BED2-93E51914F80B}" srcOrd="1" destOrd="0" presId="urn:microsoft.com/office/officeart/2005/8/layout/vList5"/>
    <dgm:cxn modelId="{A88C8F9D-2972-40AF-A47A-172BFB7AC255}" type="presParOf" srcId="{A4CC4DFC-D994-4303-93A2-D2BCFEDBF50B}" destId="{2B793742-BA85-4DE4-8F00-AB0E0BC4D106}" srcOrd="3" destOrd="0" presId="urn:microsoft.com/office/officeart/2005/8/layout/vList5"/>
    <dgm:cxn modelId="{88D90700-3334-47FB-B5EA-0714A567EDA9}" type="presParOf" srcId="{A4CC4DFC-D994-4303-93A2-D2BCFEDBF50B}" destId="{D1F94216-3597-415C-B5F2-D04C6C0549D6}" srcOrd="4" destOrd="0" presId="urn:microsoft.com/office/officeart/2005/8/layout/vList5"/>
    <dgm:cxn modelId="{E5A09F6C-97E5-44BF-806C-0E2B07505BF3}" type="presParOf" srcId="{D1F94216-3597-415C-B5F2-D04C6C0549D6}" destId="{42FCCDA0-C834-4844-BFE1-FEA80C41C48A}" srcOrd="0" destOrd="0" presId="urn:microsoft.com/office/officeart/2005/8/layout/vList5"/>
    <dgm:cxn modelId="{5BAEA6CD-4A3B-4E1B-AD87-540CC3E60B42}" type="presParOf" srcId="{D1F94216-3597-415C-B5F2-D04C6C0549D6}" destId="{37FA88AB-22F6-4F65-BAC7-4654C370C93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395B1B-10A8-42EC-8679-A7DC2DF64D1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538D42D5-F1E7-47E2-8E36-EB20E844C3F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d-ID" sz="2800" dirty="0" smtClean="0"/>
            <a:t>Dosen </a:t>
          </a:r>
          <a:endParaRPr lang="id-ID" sz="2800" dirty="0"/>
        </a:p>
      </dgm:t>
    </dgm:pt>
    <dgm:pt modelId="{BD29752B-1B19-4D15-8BCA-4EC5D5A6F77D}" type="parTrans" cxnId="{6BB95878-DE41-4EF7-B69C-EC6891F349F2}">
      <dgm:prSet/>
      <dgm:spPr/>
      <dgm:t>
        <a:bodyPr/>
        <a:lstStyle/>
        <a:p>
          <a:endParaRPr lang="id-ID"/>
        </a:p>
      </dgm:t>
    </dgm:pt>
    <dgm:pt modelId="{75608236-5B34-4E80-94CD-4D7D69D82090}" type="sibTrans" cxnId="{6BB95878-DE41-4EF7-B69C-EC6891F349F2}">
      <dgm:prSet/>
      <dgm:spPr/>
      <dgm:t>
        <a:bodyPr/>
        <a:lstStyle/>
        <a:p>
          <a:endParaRPr lang="id-ID"/>
        </a:p>
      </dgm:t>
    </dgm:pt>
    <dgm:pt modelId="{130594F6-16E9-4C06-ACB7-07AD44625505}">
      <dgm:prSet phldrT="[Text]" custT="1"/>
      <dgm:spPr/>
      <dgm:t>
        <a:bodyPr/>
        <a:lstStyle/>
        <a:p>
          <a:r>
            <a:rPr lang="en-GB" sz="2000" dirty="0" err="1" smtClean="0"/>
            <a:t>wajib</a:t>
          </a:r>
          <a:r>
            <a:rPr lang="en-GB" sz="2000" dirty="0" smtClean="0"/>
            <a:t> </a:t>
          </a:r>
          <a:r>
            <a:rPr lang="en-GB" sz="2000" dirty="0" err="1" smtClean="0"/>
            <a:t>meningkatkan</a:t>
          </a:r>
          <a:r>
            <a:rPr lang="en-GB" sz="2000" dirty="0" smtClean="0"/>
            <a:t>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mengembangkan</a:t>
          </a:r>
          <a:r>
            <a:rPr lang="en-GB" sz="2000" dirty="0" smtClean="0"/>
            <a:t> </a:t>
          </a:r>
          <a:r>
            <a:rPr lang="en-GB" sz="2000" dirty="0" err="1" smtClean="0"/>
            <a:t>profesionalismenya</a:t>
          </a:r>
          <a:r>
            <a:rPr lang="en-GB" sz="2000" dirty="0" smtClean="0"/>
            <a:t> </a:t>
          </a:r>
          <a:r>
            <a:rPr lang="en-GB" sz="2000" dirty="0" err="1" smtClean="0"/>
            <a:t>secara</a:t>
          </a:r>
          <a:r>
            <a:rPr lang="en-GB" sz="2000" dirty="0" smtClean="0"/>
            <a:t> </a:t>
          </a:r>
          <a:r>
            <a:rPr lang="en-GB" sz="2000" dirty="0" err="1" smtClean="0"/>
            <a:t>terus</a:t>
          </a:r>
          <a:r>
            <a:rPr lang="en-GB" sz="2000" dirty="0" smtClean="0"/>
            <a:t> </a:t>
          </a:r>
          <a:r>
            <a:rPr lang="en-GB" sz="2000" dirty="0" err="1" smtClean="0"/>
            <a:t>menerus</a:t>
          </a:r>
          <a:r>
            <a:rPr lang="en-GB" sz="2000" dirty="0" smtClean="0"/>
            <a:t>,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mengaplikasikannya</a:t>
          </a:r>
          <a:r>
            <a:rPr lang="en-GB" sz="2000" dirty="0" smtClean="0"/>
            <a:t> </a:t>
          </a:r>
          <a:r>
            <a:rPr lang="en-GB" sz="2000" dirty="0" err="1" smtClean="0"/>
            <a:t>dalam</a:t>
          </a:r>
          <a:r>
            <a:rPr lang="en-GB" sz="2000" dirty="0" smtClean="0"/>
            <a:t> </a:t>
          </a:r>
          <a:r>
            <a:rPr lang="en-GB" sz="2000" dirty="0" err="1" smtClean="0"/>
            <a:t>pelaksanaan</a:t>
          </a:r>
          <a:r>
            <a:rPr lang="en-GB" sz="2000" dirty="0" smtClean="0"/>
            <a:t> </a:t>
          </a:r>
          <a:r>
            <a:rPr lang="en-GB" sz="2000" dirty="0" err="1" smtClean="0"/>
            <a:t>tugas</a:t>
          </a:r>
          <a:r>
            <a:rPr lang="en-GB" sz="2000" dirty="0" smtClean="0"/>
            <a:t> </a:t>
          </a:r>
          <a:r>
            <a:rPr lang="en-GB" sz="2000" dirty="0" err="1" smtClean="0"/>
            <a:t>pokok</a:t>
          </a:r>
          <a:r>
            <a:rPr lang="en-GB" sz="2000" dirty="0" smtClean="0"/>
            <a:t>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fungsinya</a:t>
          </a:r>
          <a:r>
            <a:rPr lang="en-GB" sz="2000" dirty="0" smtClean="0"/>
            <a:t>;</a:t>
          </a:r>
          <a:endParaRPr lang="id-ID" sz="2000" dirty="0"/>
        </a:p>
      </dgm:t>
    </dgm:pt>
    <dgm:pt modelId="{0FF38BED-4DD1-4A34-8FA8-5A14A9D6E7BD}" type="parTrans" cxnId="{1A6ACA57-EBCD-4163-A3B7-BB33D254681B}">
      <dgm:prSet/>
      <dgm:spPr/>
      <dgm:t>
        <a:bodyPr/>
        <a:lstStyle/>
        <a:p>
          <a:endParaRPr lang="id-ID"/>
        </a:p>
      </dgm:t>
    </dgm:pt>
    <dgm:pt modelId="{B8C48C02-5EA2-4E42-B9ED-866AB7B46895}" type="sibTrans" cxnId="{1A6ACA57-EBCD-4163-A3B7-BB33D254681B}">
      <dgm:prSet/>
      <dgm:spPr/>
      <dgm:t>
        <a:bodyPr/>
        <a:lstStyle/>
        <a:p>
          <a:endParaRPr lang="id-ID"/>
        </a:p>
      </dgm:t>
    </dgm:pt>
    <dgm:pt modelId="{30ADF1E7-D3DD-48FD-8CDA-E0159ABB42F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d-ID" sz="2800" dirty="0" smtClean="0"/>
            <a:t>Perguruan Tinggi</a:t>
          </a:r>
          <a:endParaRPr lang="id-ID" sz="2800" dirty="0"/>
        </a:p>
      </dgm:t>
    </dgm:pt>
    <dgm:pt modelId="{317CF068-CAAC-486A-87DC-0926A6180E8D}" type="parTrans" cxnId="{7B18F782-1395-4739-A7BF-64DE7AFB42A5}">
      <dgm:prSet/>
      <dgm:spPr/>
      <dgm:t>
        <a:bodyPr/>
        <a:lstStyle/>
        <a:p>
          <a:endParaRPr lang="id-ID"/>
        </a:p>
      </dgm:t>
    </dgm:pt>
    <dgm:pt modelId="{16DC4AAE-378A-4ED4-AB2C-8A91D382CBAF}" type="sibTrans" cxnId="{7B18F782-1395-4739-A7BF-64DE7AFB42A5}">
      <dgm:prSet/>
      <dgm:spPr/>
      <dgm:t>
        <a:bodyPr/>
        <a:lstStyle/>
        <a:p>
          <a:endParaRPr lang="id-ID"/>
        </a:p>
      </dgm:t>
    </dgm:pt>
    <dgm:pt modelId="{5F123B08-9E9D-45A9-BA08-58AB67DC59F7}">
      <dgm:prSet phldrT="[Text]" custT="1"/>
      <dgm:spPr/>
      <dgm:t>
        <a:bodyPr/>
        <a:lstStyle/>
        <a:p>
          <a:r>
            <a:rPr lang="en-GB" sz="2000" dirty="0" err="1" smtClean="0"/>
            <a:t>wajib</a:t>
          </a:r>
          <a:r>
            <a:rPr lang="en-GB" sz="2000" dirty="0" smtClean="0"/>
            <a:t> </a:t>
          </a:r>
          <a:r>
            <a:rPr lang="en-GB" sz="2000" dirty="0" err="1" smtClean="0"/>
            <a:t>memberikan</a:t>
          </a:r>
          <a:r>
            <a:rPr lang="en-GB" sz="2000" dirty="0" smtClean="0"/>
            <a:t> </a:t>
          </a:r>
          <a:r>
            <a:rPr lang="en-GB" sz="2000" dirty="0" err="1" smtClean="0"/>
            <a:t>akses</a:t>
          </a:r>
          <a:r>
            <a:rPr lang="en-GB" sz="2000" dirty="0" smtClean="0"/>
            <a:t> </a:t>
          </a:r>
          <a:r>
            <a:rPr lang="en-GB" sz="2000" dirty="0" err="1" smtClean="0"/>
            <a:t>kepada</a:t>
          </a:r>
          <a:r>
            <a:rPr lang="en-GB" sz="2000" dirty="0" smtClean="0"/>
            <a:t> </a:t>
          </a:r>
          <a:r>
            <a:rPr lang="en-GB" sz="2000" dirty="0" err="1" smtClean="0"/>
            <a:t>dosen</a:t>
          </a:r>
          <a:r>
            <a:rPr lang="en-GB" sz="2000" dirty="0" smtClean="0"/>
            <a:t> </a:t>
          </a:r>
          <a:r>
            <a:rPr lang="en-GB" sz="2000" dirty="0" err="1" smtClean="0"/>
            <a:t>terhadap</a:t>
          </a:r>
          <a:r>
            <a:rPr lang="en-GB" sz="2000" dirty="0" smtClean="0"/>
            <a:t> </a:t>
          </a:r>
          <a:r>
            <a:rPr lang="en-GB" sz="2000" dirty="0" err="1" smtClean="0"/>
            <a:t>sumber</a:t>
          </a:r>
          <a:r>
            <a:rPr lang="en-GB" sz="2000" dirty="0" smtClean="0"/>
            <a:t> </a:t>
          </a:r>
          <a:r>
            <a:rPr lang="en-GB" sz="2000" dirty="0" err="1" smtClean="0"/>
            <a:t>belajar</a:t>
          </a:r>
          <a:r>
            <a:rPr lang="en-GB" sz="2000" dirty="0" smtClean="0"/>
            <a:t>, </a:t>
          </a:r>
          <a:r>
            <a:rPr lang="en-GB" sz="2000" dirty="0" err="1" smtClean="0"/>
            <a:t>informasi</a:t>
          </a:r>
          <a:r>
            <a:rPr lang="en-GB" sz="2000" dirty="0" smtClean="0"/>
            <a:t>, </a:t>
          </a:r>
          <a:r>
            <a:rPr lang="en-GB" sz="2000" dirty="0" err="1" smtClean="0"/>
            <a:t>sarana</a:t>
          </a:r>
          <a:r>
            <a:rPr lang="en-GB" sz="2000" dirty="0" smtClean="0"/>
            <a:t>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prasarana</a:t>
          </a:r>
          <a:r>
            <a:rPr lang="en-GB" sz="2000" dirty="0" smtClean="0"/>
            <a:t> </a:t>
          </a:r>
          <a:r>
            <a:rPr lang="en-GB" sz="2000" dirty="0" err="1" smtClean="0"/>
            <a:t>pembelajaran</a:t>
          </a:r>
          <a:r>
            <a:rPr lang="en-GB" sz="2000" dirty="0" smtClean="0"/>
            <a:t>, </a:t>
          </a:r>
          <a:r>
            <a:rPr lang="en-GB" sz="2000" dirty="0" err="1" smtClean="0"/>
            <a:t>serta</a:t>
          </a:r>
          <a:r>
            <a:rPr lang="en-GB" sz="2000" dirty="0" smtClean="0"/>
            <a:t> </a:t>
          </a:r>
          <a:r>
            <a:rPr lang="en-GB" sz="2000" dirty="0" err="1" smtClean="0"/>
            <a:t>penelitian</a:t>
          </a:r>
          <a:r>
            <a:rPr lang="en-GB" sz="2000" dirty="0" smtClean="0"/>
            <a:t>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pengabdian</a:t>
          </a:r>
          <a:r>
            <a:rPr lang="en-GB" sz="2000" dirty="0" smtClean="0"/>
            <a:t> </a:t>
          </a:r>
          <a:r>
            <a:rPr lang="en-GB" sz="2000" dirty="0" err="1" smtClean="0"/>
            <a:t>kepada</a:t>
          </a:r>
          <a:r>
            <a:rPr lang="en-GB" sz="2000" dirty="0" smtClean="0"/>
            <a:t> </a:t>
          </a:r>
          <a:r>
            <a:rPr lang="en-GB" sz="2000" dirty="0" err="1" smtClean="0"/>
            <a:t>masyarakat</a:t>
          </a:r>
          <a:r>
            <a:rPr lang="en-GB" sz="2000" dirty="0" smtClean="0"/>
            <a:t>, agar </a:t>
          </a:r>
          <a:r>
            <a:rPr lang="en-GB" sz="2000" dirty="0" err="1" smtClean="0"/>
            <a:t>dosen</a:t>
          </a:r>
          <a:r>
            <a:rPr lang="en-GB" sz="2000" dirty="0" smtClean="0"/>
            <a:t> </a:t>
          </a:r>
          <a:r>
            <a:rPr lang="en-GB" sz="2000" dirty="0" err="1" smtClean="0"/>
            <a:t>dapat</a:t>
          </a:r>
          <a:r>
            <a:rPr lang="en-GB" sz="2000" dirty="0" smtClean="0"/>
            <a:t> </a:t>
          </a:r>
          <a:r>
            <a:rPr lang="en-GB" sz="2000" dirty="0" err="1" smtClean="0"/>
            <a:t>meningkatkan</a:t>
          </a:r>
          <a:r>
            <a:rPr lang="en-GB" sz="2000" dirty="0" smtClean="0"/>
            <a:t> </a:t>
          </a:r>
          <a:r>
            <a:rPr lang="en-GB" sz="2000" dirty="0" err="1" smtClean="0"/>
            <a:t>kompetensi</a:t>
          </a:r>
          <a:r>
            <a:rPr lang="en-GB" sz="2000" dirty="0" smtClean="0"/>
            <a:t> </a:t>
          </a:r>
          <a:r>
            <a:rPr lang="en-GB" sz="2000" dirty="0" err="1" smtClean="0"/>
            <a:t>dan</a:t>
          </a:r>
          <a:r>
            <a:rPr lang="en-GB" sz="2000" dirty="0" smtClean="0"/>
            <a:t> </a:t>
          </a:r>
          <a:r>
            <a:rPr lang="en-GB" sz="2000" dirty="0" err="1" smtClean="0"/>
            <a:t>mengembangkan</a:t>
          </a:r>
          <a:r>
            <a:rPr lang="en-GB" sz="2000" dirty="0" smtClean="0"/>
            <a:t> </a:t>
          </a:r>
          <a:r>
            <a:rPr lang="en-GB" sz="2000" dirty="0" err="1" smtClean="0"/>
            <a:t>profesionalismenya</a:t>
          </a:r>
          <a:r>
            <a:rPr lang="en-GB" sz="2000" dirty="0" smtClean="0"/>
            <a:t>. </a:t>
          </a:r>
          <a:endParaRPr lang="id-ID" sz="2000" dirty="0"/>
        </a:p>
      </dgm:t>
    </dgm:pt>
    <dgm:pt modelId="{70EEE5E3-87C8-46EF-8C2C-1EB695E5649B}" type="parTrans" cxnId="{21E691F0-2643-48E7-B076-D73E89786885}">
      <dgm:prSet/>
      <dgm:spPr/>
      <dgm:t>
        <a:bodyPr/>
        <a:lstStyle/>
        <a:p>
          <a:endParaRPr lang="id-ID"/>
        </a:p>
      </dgm:t>
    </dgm:pt>
    <dgm:pt modelId="{66548F0F-46D0-4234-9B41-3318D4002666}" type="sibTrans" cxnId="{21E691F0-2643-48E7-B076-D73E89786885}">
      <dgm:prSet/>
      <dgm:spPr/>
      <dgm:t>
        <a:bodyPr/>
        <a:lstStyle/>
        <a:p>
          <a:endParaRPr lang="id-ID"/>
        </a:p>
      </dgm:t>
    </dgm:pt>
    <dgm:pt modelId="{4B21B8E4-2B1D-4156-A39C-FD278A61DEA0}" type="pres">
      <dgm:prSet presAssocID="{42395B1B-10A8-42EC-8679-A7DC2DF64D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3A20BC41-0012-444A-9F77-4066A20DBC8A}" type="pres">
      <dgm:prSet presAssocID="{538D42D5-F1E7-47E2-8E36-EB20E844C3F4}" presName="linNode" presStyleCnt="0"/>
      <dgm:spPr/>
    </dgm:pt>
    <dgm:pt modelId="{9501826D-71E1-4958-BAF4-82A0066404F8}" type="pres">
      <dgm:prSet presAssocID="{538D42D5-F1E7-47E2-8E36-EB20E844C3F4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0E7A810-6649-494F-AEC7-08B8DE2C0C2A}" type="pres">
      <dgm:prSet presAssocID="{538D42D5-F1E7-47E2-8E36-EB20E844C3F4}" presName="descendantText" presStyleLbl="alignAccFollowNode1" presStyleIdx="0" presStyleCnt="2" custScaleY="1216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F4DD5E5-A47E-4E68-85AA-B1E6C422D92C}" type="pres">
      <dgm:prSet presAssocID="{75608236-5B34-4E80-94CD-4D7D69D82090}" presName="sp" presStyleCnt="0"/>
      <dgm:spPr/>
    </dgm:pt>
    <dgm:pt modelId="{3CF2C1CB-164B-4845-A031-19468D08B204}" type="pres">
      <dgm:prSet presAssocID="{30ADF1E7-D3DD-48FD-8CDA-E0159ABB42F4}" presName="linNode" presStyleCnt="0"/>
      <dgm:spPr/>
    </dgm:pt>
    <dgm:pt modelId="{BE0932E1-A7BF-409A-96D3-DEFFAED8709D}" type="pres">
      <dgm:prSet presAssocID="{30ADF1E7-D3DD-48FD-8CDA-E0159ABB42F4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7DB3DF-302F-4449-A07D-4AB2EE9B982B}" type="pres">
      <dgm:prSet presAssocID="{30ADF1E7-D3DD-48FD-8CDA-E0159ABB42F4}" presName="descendantText" presStyleLbl="alignAccFollowNode1" presStyleIdx="1" presStyleCnt="2" custScaleY="13841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BB95878-DE41-4EF7-B69C-EC6891F349F2}" srcId="{42395B1B-10A8-42EC-8679-A7DC2DF64D11}" destId="{538D42D5-F1E7-47E2-8E36-EB20E844C3F4}" srcOrd="0" destOrd="0" parTransId="{BD29752B-1B19-4D15-8BCA-4EC5D5A6F77D}" sibTransId="{75608236-5B34-4E80-94CD-4D7D69D82090}"/>
    <dgm:cxn modelId="{21E691F0-2643-48E7-B076-D73E89786885}" srcId="{30ADF1E7-D3DD-48FD-8CDA-E0159ABB42F4}" destId="{5F123B08-9E9D-45A9-BA08-58AB67DC59F7}" srcOrd="0" destOrd="0" parTransId="{70EEE5E3-87C8-46EF-8C2C-1EB695E5649B}" sibTransId="{66548F0F-46D0-4234-9B41-3318D4002666}"/>
    <dgm:cxn modelId="{B218D3D2-AEA9-4533-A285-E80A8F39A3C0}" type="presOf" srcId="{538D42D5-F1E7-47E2-8E36-EB20E844C3F4}" destId="{9501826D-71E1-4958-BAF4-82A0066404F8}" srcOrd="0" destOrd="0" presId="urn:microsoft.com/office/officeart/2005/8/layout/vList5"/>
    <dgm:cxn modelId="{D4D08770-F985-4151-A584-1BD7ECF122D7}" type="presOf" srcId="{30ADF1E7-D3DD-48FD-8CDA-E0159ABB42F4}" destId="{BE0932E1-A7BF-409A-96D3-DEFFAED8709D}" srcOrd="0" destOrd="0" presId="urn:microsoft.com/office/officeart/2005/8/layout/vList5"/>
    <dgm:cxn modelId="{A7EAE0DB-505D-40E8-816D-8BC77C2FAC38}" type="presOf" srcId="{5F123B08-9E9D-45A9-BA08-58AB67DC59F7}" destId="{EC7DB3DF-302F-4449-A07D-4AB2EE9B982B}" srcOrd="0" destOrd="0" presId="urn:microsoft.com/office/officeart/2005/8/layout/vList5"/>
    <dgm:cxn modelId="{1A6ACA57-EBCD-4163-A3B7-BB33D254681B}" srcId="{538D42D5-F1E7-47E2-8E36-EB20E844C3F4}" destId="{130594F6-16E9-4C06-ACB7-07AD44625505}" srcOrd="0" destOrd="0" parTransId="{0FF38BED-4DD1-4A34-8FA8-5A14A9D6E7BD}" sibTransId="{B8C48C02-5EA2-4E42-B9ED-866AB7B46895}"/>
    <dgm:cxn modelId="{3EABD4E3-5A1C-40AE-B33B-F999E013E032}" type="presOf" srcId="{42395B1B-10A8-42EC-8679-A7DC2DF64D11}" destId="{4B21B8E4-2B1D-4156-A39C-FD278A61DEA0}" srcOrd="0" destOrd="0" presId="urn:microsoft.com/office/officeart/2005/8/layout/vList5"/>
    <dgm:cxn modelId="{FF9F71F9-FC7F-44C4-A336-F895312AA10E}" type="presOf" srcId="{130594F6-16E9-4C06-ACB7-07AD44625505}" destId="{E0E7A810-6649-494F-AEC7-08B8DE2C0C2A}" srcOrd="0" destOrd="0" presId="urn:microsoft.com/office/officeart/2005/8/layout/vList5"/>
    <dgm:cxn modelId="{7B18F782-1395-4739-A7BF-64DE7AFB42A5}" srcId="{42395B1B-10A8-42EC-8679-A7DC2DF64D11}" destId="{30ADF1E7-D3DD-48FD-8CDA-E0159ABB42F4}" srcOrd="1" destOrd="0" parTransId="{317CF068-CAAC-486A-87DC-0926A6180E8D}" sibTransId="{16DC4AAE-378A-4ED4-AB2C-8A91D382CBAF}"/>
    <dgm:cxn modelId="{E55614E0-78D2-4B90-905A-4DF82B4ADF6B}" type="presParOf" srcId="{4B21B8E4-2B1D-4156-A39C-FD278A61DEA0}" destId="{3A20BC41-0012-444A-9F77-4066A20DBC8A}" srcOrd="0" destOrd="0" presId="urn:microsoft.com/office/officeart/2005/8/layout/vList5"/>
    <dgm:cxn modelId="{03961206-478F-427D-9341-92F9CE786598}" type="presParOf" srcId="{3A20BC41-0012-444A-9F77-4066A20DBC8A}" destId="{9501826D-71E1-4958-BAF4-82A0066404F8}" srcOrd="0" destOrd="0" presId="urn:microsoft.com/office/officeart/2005/8/layout/vList5"/>
    <dgm:cxn modelId="{176BB46B-DD53-4995-B0C9-F3233D0F9775}" type="presParOf" srcId="{3A20BC41-0012-444A-9F77-4066A20DBC8A}" destId="{E0E7A810-6649-494F-AEC7-08B8DE2C0C2A}" srcOrd="1" destOrd="0" presId="urn:microsoft.com/office/officeart/2005/8/layout/vList5"/>
    <dgm:cxn modelId="{9F948FEC-FB68-47AF-BCCF-8D94A84F0D06}" type="presParOf" srcId="{4B21B8E4-2B1D-4156-A39C-FD278A61DEA0}" destId="{9F4DD5E5-A47E-4E68-85AA-B1E6C422D92C}" srcOrd="1" destOrd="0" presId="urn:microsoft.com/office/officeart/2005/8/layout/vList5"/>
    <dgm:cxn modelId="{61259AC5-74D9-4202-9BBE-7C7A8B88B513}" type="presParOf" srcId="{4B21B8E4-2B1D-4156-A39C-FD278A61DEA0}" destId="{3CF2C1CB-164B-4845-A031-19468D08B204}" srcOrd="2" destOrd="0" presId="urn:microsoft.com/office/officeart/2005/8/layout/vList5"/>
    <dgm:cxn modelId="{7CCCB9B7-C22E-4FE1-8DF5-4EF30EC1F813}" type="presParOf" srcId="{3CF2C1CB-164B-4845-A031-19468D08B204}" destId="{BE0932E1-A7BF-409A-96D3-DEFFAED8709D}" srcOrd="0" destOrd="0" presId="urn:microsoft.com/office/officeart/2005/8/layout/vList5"/>
    <dgm:cxn modelId="{562C8953-7AD8-41B0-8FF1-BAAD86CBAB7F}" type="presParOf" srcId="{3CF2C1CB-164B-4845-A031-19468D08B204}" destId="{EC7DB3DF-302F-4449-A07D-4AB2EE9B982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A90727-0207-4F4F-80A9-51C510EE7A3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05A2EA4A-FE82-43B5-A7AF-4429CE34A572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d-ID" sz="2800" dirty="0" smtClean="0"/>
            <a:t>PENILAIAN PORTOFOLIO</a:t>
          </a:r>
          <a:endParaRPr lang="id-ID" sz="2800" dirty="0"/>
        </a:p>
      </dgm:t>
    </dgm:pt>
    <dgm:pt modelId="{5BA8786C-6D29-4AFB-92C2-8B98ADE3EF51}" type="parTrans" cxnId="{DB2A1ED5-DAD6-4062-949C-DCF2D51F60F1}">
      <dgm:prSet/>
      <dgm:spPr/>
      <dgm:t>
        <a:bodyPr/>
        <a:lstStyle/>
        <a:p>
          <a:endParaRPr lang="id-ID" sz="2800"/>
        </a:p>
      </dgm:t>
    </dgm:pt>
    <dgm:pt modelId="{1AEBC373-8F22-4E7F-BBB6-B45A80D8F351}" type="sibTrans" cxnId="{DB2A1ED5-DAD6-4062-949C-DCF2D51F60F1}">
      <dgm:prSet/>
      <dgm:spPr/>
      <dgm:t>
        <a:bodyPr/>
        <a:lstStyle/>
        <a:p>
          <a:endParaRPr lang="id-ID" sz="2800"/>
        </a:p>
      </dgm:t>
    </dgm:pt>
    <dgm:pt modelId="{49EDE25A-F14C-42E7-8EB2-246E840276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t-IT" sz="2400" dirty="0" smtClean="0"/>
            <a:t>Kualifikasi Akademik </a:t>
          </a:r>
          <a:r>
            <a:rPr lang="id-ID" sz="2400" dirty="0" smtClean="0"/>
            <a:t>d</a:t>
          </a:r>
          <a:r>
            <a:rPr lang="it-IT" sz="2400" dirty="0" smtClean="0"/>
            <a:t>an Unjuk Kerja Tridharma</a:t>
          </a:r>
          <a:r>
            <a:rPr lang="id-ID" sz="2400" dirty="0" smtClean="0"/>
            <a:t>, TKDA, TKBI, PEKERTI/AA (DOKUMENT-EMPIRIK)</a:t>
          </a:r>
          <a:r>
            <a:rPr lang="it-IT" sz="2400" dirty="0" smtClean="0"/>
            <a:t> </a:t>
          </a:r>
          <a:endParaRPr lang="id-ID" sz="2400" dirty="0"/>
        </a:p>
      </dgm:t>
    </dgm:pt>
    <dgm:pt modelId="{5DB46D2B-93ED-4B68-8E09-4B6393B192CE}" type="parTrans" cxnId="{67ADFC6E-9917-4889-A7E0-F27162F0F87E}">
      <dgm:prSet/>
      <dgm:spPr/>
      <dgm:t>
        <a:bodyPr/>
        <a:lstStyle/>
        <a:p>
          <a:endParaRPr lang="id-ID" sz="2800"/>
        </a:p>
      </dgm:t>
    </dgm:pt>
    <dgm:pt modelId="{92F84C24-8773-41BE-BF8A-82466ADD9462}" type="sibTrans" cxnId="{67ADFC6E-9917-4889-A7E0-F27162F0F87E}">
      <dgm:prSet/>
      <dgm:spPr/>
      <dgm:t>
        <a:bodyPr/>
        <a:lstStyle/>
        <a:p>
          <a:endParaRPr lang="id-ID" sz="2800"/>
        </a:p>
      </dgm:t>
    </dgm:pt>
    <dgm:pt modelId="{C65ED9C1-DEAE-4A16-9EB2-D7886EDD839F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t-IT" sz="2400" dirty="0" smtClean="0"/>
            <a:t>Pernyataan Diri tentang kontribusi Dosen</a:t>
          </a:r>
          <a:r>
            <a:rPr lang="id-ID" sz="2400" dirty="0" smtClean="0"/>
            <a:t> dalam pengembangan Tridharma  (PERSONAL-SIMBOLIK)</a:t>
          </a:r>
          <a:endParaRPr lang="id-ID" sz="2400" dirty="0"/>
        </a:p>
      </dgm:t>
    </dgm:pt>
    <dgm:pt modelId="{F21C57A0-09B7-4699-AA99-2E7848768C8B}" type="parTrans" cxnId="{31688542-067D-4DF2-B9C6-4F3A5ACE2215}">
      <dgm:prSet/>
      <dgm:spPr/>
      <dgm:t>
        <a:bodyPr/>
        <a:lstStyle/>
        <a:p>
          <a:endParaRPr lang="id-ID" sz="2800"/>
        </a:p>
      </dgm:t>
    </dgm:pt>
    <dgm:pt modelId="{40D2D377-5D41-417C-B041-EBC1F612D947}" type="sibTrans" cxnId="{31688542-067D-4DF2-B9C6-4F3A5ACE2215}">
      <dgm:prSet/>
      <dgm:spPr/>
      <dgm:t>
        <a:bodyPr/>
        <a:lstStyle/>
        <a:p>
          <a:endParaRPr lang="id-ID" sz="2800"/>
        </a:p>
      </dgm:t>
    </dgm:pt>
    <dgm:pt modelId="{A85C8E39-A8BA-443E-98BE-CE0DDC2B1E56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t-IT" sz="2400" dirty="0" smtClean="0"/>
            <a:t>Persepsi dari Atasan, Sejawat, Mahasiswa </a:t>
          </a:r>
          <a:r>
            <a:rPr lang="id-ID" sz="2400" dirty="0" smtClean="0"/>
            <a:t>d</a:t>
          </a:r>
          <a:r>
            <a:rPr lang="it-IT" sz="2400" dirty="0" smtClean="0"/>
            <a:t>an Diri Sendiri </a:t>
          </a:r>
          <a:r>
            <a:rPr lang="id-ID" sz="2400" dirty="0" smtClean="0"/>
            <a:t> tentang </a:t>
          </a:r>
          <a:r>
            <a:rPr lang="en-US" sz="2400" dirty="0" smtClean="0"/>
            <a:t>K</a:t>
          </a:r>
          <a:r>
            <a:rPr lang="id-ID" sz="2400" dirty="0" smtClean="0"/>
            <a:t>ompetensi Dosen (PERSEPSIONAL-SIMBOLIK</a:t>
          </a:r>
          <a:endParaRPr lang="id-ID" sz="2400" dirty="0"/>
        </a:p>
      </dgm:t>
    </dgm:pt>
    <dgm:pt modelId="{803915B0-03F3-40FF-81C3-21F3EEBD64CF}" type="parTrans" cxnId="{C0A0A1A1-83A0-49FA-A4CB-63A3E403F414}">
      <dgm:prSet/>
      <dgm:spPr/>
      <dgm:t>
        <a:bodyPr/>
        <a:lstStyle/>
        <a:p>
          <a:endParaRPr lang="id-ID" sz="2800"/>
        </a:p>
      </dgm:t>
    </dgm:pt>
    <dgm:pt modelId="{9E64538F-F362-4A98-93B5-58AD5F8C4B6E}" type="sibTrans" cxnId="{C0A0A1A1-83A0-49FA-A4CB-63A3E403F414}">
      <dgm:prSet/>
      <dgm:spPr/>
      <dgm:t>
        <a:bodyPr/>
        <a:lstStyle/>
        <a:p>
          <a:endParaRPr lang="id-ID" sz="2800"/>
        </a:p>
      </dgm:t>
    </dgm:pt>
    <dgm:pt modelId="{275B9AD8-FF40-4AF0-B8FB-377911386D2A}" type="pres">
      <dgm:prSet presAssocID="{4FA90727-0207-4F4F-80A9-51C510EE7A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1F75665-FFD3-4D13-BF77-A3F8A4BE2686}" type="pres">
      <dgm:prSet presAssocID="{05A2EA4A-FE82-43B5-A7AF-4429CE34A572}" presName="roof" presStyleLbl="dkBgShp" presStyleIdx="0" presStyleCnt="2"/>
      <dgm:spPr/>
      <dgm:t>
        <a:bodyPr/>
        <a:lstStyle/>
        <a:p>
          <a:endParaRPr lang="id-ID"/>
        </a:p>
      </dgm:t>
    </dgm:pt>
    <dgm:pt modelId="{C33DF641-C182-42EC-B6DE-55E3146F65D4}" type="pres">
      <dgm:prSet presAssocID="{05A2EA4A-FE82-43B5-A7AF-4429CE34A572}" presName="pillars" presStyleCnt="0"/>
      <dgm:spPr/>
    </dgm:pt>
    <dgm:pt modelId="{3D77E093-7BE6-4F78-972B-6F948B4CBC57}" type="pres">
      <dgm:prSet presAssocID="{05A2EA4A-FE82-43B5-A7AF-4429CE34A572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11E4D9A-0ADB-4175-8B0C-6B6661B213FB}" type="pres">
      <dgm:prSet presAssocID="{C65ED9C1-DEAE-4A16-9EB2-D7886EDD839F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A02D8E1-7213-43C0-ADD8-CAC0DFEAE595}" type="pres">
      <dgm:prSet presAssocID="{A85C8E39-A8BA-443E-98BE-CE0DDC2B1E56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ABC72EF-F2E1-4FDE-A510-A95DE22CDF49}" type="pres">
      <dgm:prSet presAssocID="{05A2EA4A-FE82-43B5-A7AF-4429CE34A572}" presName="base" presStyleLbl="dkBgShp" presStyleIdx="1" presStyleCnt="2"/>
      <dgm:spPr/>
    </dgm:pt>
  </dgm:ptLst>
  <dgm:cxnLst>
    <dgm:cxn modelId="{B018FDA4-F8A0-48CC-A190-164B56E7FD3D}" type="presOf" srcId="{4FA90727-0207-4F4F-80A9-51C510EE7A37}" destId="{275B9AD8-FF40-4AF0-B8FB-377911386D2A}" srcOrd="0" destOrd="0" presId="urn:microsoft.com/office/officeart/2005/8/layout/hList3"/>
    <dgm:cxn modelId="{C0A0A1A1-83A0-49FA-A4CB-63A3E403F414}" srcId="{05A2EA4A-FE82-43B5-A7AF-4429CE34A572}" destId="{A85C8E39-A8BA-443E-98BE-CE0DDC2B1E56}" srcOrd="2" destOrd="0" parTransId="{803915B0-03F3-40FF-81C3-21F3EEBD64CF}" sibTransId="{9E64538F-F362-4A98-93B5-58AD5F8C4B6E}"/>
    <dgm:cxn modelId="{0972EDBF-134F-4F67-BD5B-4A48DD5C4439}" type="presOf" srcId="{05A2EA4A-FE82-43B5-A7AF-4429CE34A572}" destId="{71F75665-FFD3-4D13-BF77-A3F8A4BE2686}" srcOrd="0" destOrd="0" presId="urn:microsoft.com/office/officeart/2005/8/layout/hList3"/>
    <dgm:cxn modelId="{0BEC56B2-81AC-47DC-9078-15511C6BCEE7}" type="presOf" srcId="{A85C8E39-A8BA-443E-98BE-CE0DDC2B1E56}" destId="{DA02D8E1-7213-43C0-ADD8-CAC0DFEAE595}" srcOrd="0" destOrd="0" presId="urn:microsoft.com/office/officeart/2005/8/layout/hList3"/>
    <dgm:cxn modelId="{DB2A1ED5-DAD6-4062-949C-DCF2D51F60F1}" srcId="{4FA90727-0207-4F4F-80A9-51C510EE7A37}" destId="{05A2EA4A-FE82-43B5-A7AF-4429CE34A572}" srcOrd="0" destOrd="0" parTransId="{5BA8786C-6D29-4AFB-92C2-8B98ADE3EF51}" sibTransId="{1AEBC373-8F22-4E7F-BBB6-B45A80D8F351}"/>
    <dgm:cxn modelId="{67ADFC6E-9917-4889-A7E0-F27162F0F87E}" srcId="{05A2EA4A-FE82-43B5-A7AF-4429CE34A572}" destId="{49EDE25A-F14C-42E7-8EB2-246E84027684}" srcOrd="0" destOrd="0" parTransId="{5DB46D2B-93ED-4B68-8E09-4B6393B192CE}" sibTransId="{92F84C24-8773-41BE-BF8A-82466ADD9462}"/>
    <dgm:cxn modelId="{69EC9584-AEE2-48F9-9C20-BBC1A5ECF7E9}" type="presOf" srcId="{49EDE25A-F14C-42E7-8EB2-246E84027684}" destId="{3D77E093-7BE6-4F78-972B-6F948B4CBC57}" srcOrd="0" destOrd="0" presId="urn:microsoft.com/office/officeart/2005/8/layout/hList3"/>
    <dgm:cxn modelId="{E85FE93B-BB42-4B91-A282-0B88B32F86D3}" type="presOf" srcId="{C65ED9C1-DEAE-4A16-9EB2-D7886EDD839F}" destId="{D11E4D9A-0ADB-4175-8B0C-6B6661B213FB}" srcOrd="0" destOrd="0" presId="urn:microsoft.com/office/officeart/2005/8/layout/hList3"/>
    <dgm:cxn modelId="{31688542-067D-4DF2-B9C6-4F3A5ACE2215}" srcId="{05A2EA4A-FE82-43B5-A7AF-4429CE34A572}" destId="{C65ED9C1-DEAE-4A16-9EB2-D7886EDD839F}" srcOrd="1" destOrd="0" parTransId="{F21C57A0-09B7-4699-AA99-2E7848768C8B}" sibTransId="{40D2D377-5D41-417C-B041-EBC1F612D947}"/>
    <dgm:cxn modelId="{D600B11B-FEAC-42AF-BA8D-EE10FC489413}" type="presParOf" srcId="{275B9AD8-FF40-4AF0-B8FB-377911386D2A}" destId="{71F75665-FFD3-4D13-BF77-A3F8A4BE2686}" srcOrd="0" destOrd="0" presId="urn:microsoft.com/office/officeart/2005/8/layout/hList3"/>
    <dgm:cxn modelId="{F7074237-1DF0-4C2D-931C-C27AD60D4B45}" type="presParOf" srcId="{275B9AD8-FF40-4AF0-B8FB-377911386D2A}" destId="{C33DF641-C182-42EC-B6DE-55E3146F65D4}" srcOrd="1" destOrd="0" presId="urn:microsoft.com/office/officeart/2005/8/layout/hList3"/>
    <dgm:cxn modelId="{658D79F2-C316-4A36-9508-9D7E536078B1}" type="presParOf" srcId="{C33DF641-C182-42EC-B6DE-55E3146F65D4}" destId="{3D77E093-7BE6-4F78-972B-6F948B4CBC57}" srcOrd="0" destOrd="0" presId="urn:microsoft.com/office/officeart/2005/8/layout/hList3"/>
    <dgm:cxn modelId="{7C724FD5-A26F-46A7-9B56-4FD79F97A4AF}" type="presParOf" srcId="{C33DF641-C182-42EC-B6DE-55E3146F65D4}" destId="{D11E4D9A-0ADB-4175-8B0C-6B6661B213FB}" srcOrd="1" destOrd="0" presId="urn:microsoft.com/office/officeart/2005/8/layout/hList3"/>
    <dgm:cxn modelId="{719F886E-CEE6-45E5-A725-DC9D72F50E89}" type="presParOf" srcId="{C33DF641-C182-42EC-B6DE-55E3146F65D4}" destId="{DA02D8E1-7213-43C0-ADD8-CAC0DFEAE595}" srcOrd="2" destOrd="0" presId="urn:microsoft.com/office/officeart/2005/8/layout/hList3"/>
    <dgm:cxn modelId="{C87EEF63-05BF-4C7F-871C-7AAC8854BFE8}" type="presParOf" srcId="{275B9AD8-FF40-4AF0-B8FB-377911386D2A}" destId="{5ABC72EF-F2E1-4FDE-A510-A95DE22CDF4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F056C9-32EC-41A1-AB08-AD0B7623540D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72C27815-A57F-44DB-AE30-100EBAD3003B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id-ID" sz="3600" dirty="0" smtClean="0"/>
            <a:t>SISTEM PENILAIAN</a:t>
          </a:r>
        </a:p>
      </dgm:t>
    </dgm:pt>
    <dgm:pt modelId="{D9ED2AA7-39B6-4A02-A90B-0813F205C5EB}" type="parTrans" cxnId="{2F285928-914A-4C4D-A6A1-3B4EAB3E5023}">
      <dgm:prSet/>
      <dgm:spPr/>
      <dgm:t>
        <a:bodyPr/>
        <a:lstStyle/>
        <a:p>
          <a:endParaRPr lang="id-ID"/>
        </a:p>
      </dgm:t>
    </dgm:pt>
    <dgm:pt modelId="{16AB0F53-ED96-420C-8512-EC31678D6B55}" type="sibTrans" cxnId="{2F285928-914A-4C4D-A6A1-3B4EAB3E5023}">
      <dgm:prSet/>
      <dgm:spPr/>
      <dgm:t>
        <a:bodyPr/>
        <a:lstStyle/>
        <a:p>
          <a:endParaRPr lang="id-ID"/>
        </a:p>
      </dgm:t>
    </dgm:pt>
    <dgm:pt modelId="{F046DF36-762D-4C91-9192-EF75C0296E67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2400" dirty="0" smtClean="0"/>
            <a:t>Internal PTU persepsional  </a:t>
          </a:r>
        </a:p>
      </dgm:t>
    </dgm:pt>
    <dgm:pt modelId="{591F3D5B-5E8F-4D19-9645-6A317DE6D392}" type="parTrans" cxnId="{E2EAFE23-A7C6-47B8-8212-C9B8F5D32579}">
      <dgm:prSet/>
      <dgm:spPr/>
      <dgm:t>
        <a:bodyPr/>
        <a:lstStyle/>
        <a:p>
          <a:endParaRPr lang="id-ID"/>
        </a:p>
      </dgm:t>
    </dgm:pt>
    <dgm:pt modelId="{DB984CC0-3C60-4D33-A927-6D0DC80A00A8}" type="sibTrans" cxnId="{E2EAFE23-A7C6-47B8-8212-C9B8F5D32579}">
      <dgm:prSet/>
      <dgm:spPr/>
      <dgm:t>
        <a:bodyPr/>
        <a:lstStyle/>
        <a:p>
          <a:endParaRPr lang="id-ID"/>
        </a:p>
      </dgm:t>
    </dgm:pt>
    <dgm:pt modelId="{1ADDF296-DD91-43D9-8B96-6A01CD41BCFB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2400" dirty="0" smtClean="0"/>
            <a:t>Eksternal PTPS  personal </a:t>
          </a:r>
          <a:endParaRPr lang="id-ID" sz="2400" dirty="0"/>
        </a:p>
      </dgm:t>
    </dgm:pt>
    <dgm:pt modelId="{7D7774C4-8803-4527-BDF5-79C54138CF0E}" type="parTrans" cxnId="{2420A6A6-7ADE-45B8-9512-1D1BDF97DF9C}">
      <dgm:prSet/>
      <dgm:spPr/>
      <dgm:t>
        <a:bodyPr/>
        <a:lstStyle/>
        <a:p>
          <a:endParaRPr lang="id-ID"/>
        </a:p>
      </dgm:t>
    </dgm:pt>
    <dgm:pt modelId="{28A49353-3A0A-40DA-9F0F-A141E65068A2}" type="sibTrans" cxnId="{2420A6A6-7ADE-45B8-9512-1D1BDF97DF9C}">
      <dgm:prSet/>
      <dgm:spPr/>
      <dgm:t>
        <a:bodyPr/>
        <a:lstStyle/>
        <a:p>
          <a:endParaRPr lang="id-ID"/>
        </a:p>
      </dgm:t>
    </dgm:pt>
    <dgm:pt modelId="{80A59F75-B700-4E81-9D84-E2C17BCB44D7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2400" dirty="0" smtClean="0"/>
            <a:t>Gabungan internal dan eksternal </a:t>
          </a:r>
          <a:endParaRPr lang="id-ID" sz="2400" dirty="0"/>
        </a:p>
      </dgm:t>
    </dgm:pt>
    <dgm:pt modelId="{E5AB6C8B-592A-4F90-B620-B7A06A166ABB}" type="parTrans" cxnId="{78D3FDBB-1F3E-48D9-8D93-94EA88FF19D8}">
      <dgm:prSet/>
      <dgm:spPr/>
      <dgm:t>
        <a:bodyPr/>
        <a:lstStyle/>
        <a:p>
          <a:endParaRPr lang="id-ID"/>
        </a:p>
      </dgm:t>
    </dgm:pt>
    <dgm:pt modelId="{5CDE3F31-F1F3-4603-9310-E0CFF2FA918F}" type="sibTrans" cxnId="{78D3FDBB-1F3E-48D9-8D93-94EA88FF19D8}">
      <dgm:prSet/>
      <dgm:spPr/>
      <dgm:t>
        <a:bodyPr/>
        <a:lstStyle/>
        <a:p>
          <a:endParaRPr lang="id-ID"/>
        </a:p>
      </dgm:t>
    </dgm:pt>
    <dgm:pt modelId="{CED96EB3-B4BE-4166-907B-4CEBEEA36675}" type="pres">
      <dgm:prSet presAssocID="{42F056C9-32EC-41A1-AB08-AD0B7623540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6FB5909-3573-4FE2-AA09-3D7A9BB36095}" type="pres">
      <dgm:prSet presAssocID="{72C27815-A57F-44DB-AE30-100EBAD3003B}" presName="roof" presStyleLbl="dkBgShp" presStyleIdx="0" presStyleCnt="2"/>
      <dgm:spPr/>
      <dgm:t>
        <a:bodyPr/>
        <a:lstStyle/>
        <a:p>
          <a:endParaRPr lang="id-ID"/>
        </a:p>
      </dgm:t>
    </dgm:pt>
    <dgm:pt modelId="{B3CC3195-CF2E-4C5C-954F-838A2A093DBA}" type="pres">
      <dgm:prSet presAssocID="{72C27815-A57F-44DB-AE30-100EBAD3003B}" presName="pillars" presStyleCnt="0"/>
      <dgm:spPr/>
    </dgm:pt>
    <dgm:pt modelId="{584BB0D9-D8B4-4343-8801-9E672DCAF829}" type="pres">
      <dgm:prSet presAssocID="{72C27815-A57F-44DB-AE30-100EBAD3003B}" presName="pillar1" presStyleLbl="node1" presStyleIdx="0" presStyleCnt="3" custLinFactNeighborX="-918" custLinFactNeighborY="38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BD82090-F521-47A5-961D-3BE4E70633E7}" type="pres">
      <dgm:prSet presAssocID="{1ADDF296-DD91-43D9-8B96-6A01CD41BCFB}" presName="pillarX" presStyleLbl="node1" presStyleIdx="1" presStyleCnt="3" custLinFactNeighborX="77" custLinFactNeighborY="38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95AFD17-D181-4DF5-ADD2-EA88F6A46BD6}" type="pres">
      <dgm:prSet presAssocID="{80A59F75-B700-4E81-9D84-E2C17BCB44D7}" presName="pillarX" presStyleLbl="node1" presStyleIdx="2" presStyleCnt="3" custLinFactNeighborX="-918" custLinFactNeighborY="38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8CC0E05-A64B-4277-8994-84EE887F6323}" type="pres">
      <dgm:prSet presAssocID="{72C27815-A57F-44DB-AE30-100EBAD3003B}" presName="base" presStyleLbl="dkBgShp" presStyleIdx="1" presStyleCnt="2"/>
      <dgm:spPr/>
    </dgm:pt>
  </dgm:ptLst>
  <dgm:cxnLst>
    <dgm:cxn modelId="{E2EAFE23-A7C6-47B8-8212-C9B8F5D32579}" srcId="{72C27815-A57F-44DB-AE30-100EBAD3003B}" destId="{F046DF36-762D-4C91-9192-EF75C0296E67}" srcOrd="0" destOrd="0" parTransId="{591F3D5B-5E8F-4D19-9645-6A317DE6D392}" sibTransId="{DB984CC0-3C60-4D33-A927-6D0DC80A00A8}"/>
    <dgm:cxn modelId="{0EBE2864-65F8-4FE9-A030-B2EDC61FE060}" type="presOf" srcId="{1ADDF296-DD91-43D9-8B96-6A01CD41BCFB}" destId="{FBD82090-F521-47A5-961D-3BE4E70633E7}" srcOrd="0" destOrd="0" presId="urn:microsoft.com/office/officeart/2005/8/layout/hList3"/>
    <dgm:cxn modelId="{CD51B7F4-A072-4D72-973F-AF45BB675D5B}" type="presOf" srcId="{72C27815-A57F-44DB-AE30-100EBAD3003B}" destId="{F6FB5909-3573-4FE2-AA09-3D7A9BB36095}" srcOrd="0" destOrd="0" presId="urn:microsoft.com/office/officeart/2005/8/layout/hList3"/>
    <dgm:cxn modelId="{0FFB902B-68C5-4AD9-A4BB-6AFE6EC4A6A0}" type="presOf" srcId="{F046DF36-762D-4C91-9192-EF75C0296E67}" destId="{584BB0D9-D8B4-4343-8801-9E672DCAF829}" srcOrd="0" destOrd="0" presId="urn:microsoft.com/office/officeart/2005/8/layout/hList3"/>
    <dgm:cxn modelId="{2BAAE7B0-EB42-40B7-893C-EE9D93614A3E}" type="presOf" srcId="{42F056C9-32EC-41A1-AB08-AD0B7623540D}" destId="{CED96EB3-B4BE-4166-907B-4CEBEEA36675}" srcOrd="0" destOrd="0" presId="urn:microsoft.com/office/officeart/2005/8/layout/hList3"/>
    <dgm:cxn modelId="{78D3FDBB-1F3E-48D9-8D93-94EA88FF19D8}" srcId="{72C27815-A57F-44DB-AE30-100EBAD3003B}" destId="{80A59F75-B700-4E81-9D84-E2C17BCB44D7}" srcOrd="2" destOrd="0" parTransId="{E5AB6C8B-592A-4F90-B620-B7A06A166ABB}" sibTransId="{5CDE3F31-F1F3-4603-9310-E0CFF2FA918F}"/>
    <dgm:cxn modelId="{A4200222-C052-49AD-AB4B-F6445C410C8D}" type="presOf" srcId="{80A59F75-B700-4E81-9D84-E2C17BCB44D7}" destId="{795AFD17-D181-4DF5-ADD2-EA88F6A46BD6}" srcOrd="0" destOrd="0" presId="urn:microsoft.com/office/officeart/2005/8/layout/hList3"/>
    <dgm:cxn modelId="{2420A6A6-7ADE-45B8-9512-1D1BDF97DF9C}" srcId="{72C27815-A57F-44DB-AE30-100EBAD3003B}" destId="{1ADDF296-DD91-43D9-8B96-6A01CD41BCFB}" srcOrd="1" destOrd="0" parTransId="{7D7774C4-8803-4527-BDF5-79C54138CF0E}" sibTransId="{28A49353-3A0A-40DA-9F0F-A141E65068A2}"/>
    <dgm:cxn modelId="{2F285928-914A-4C4D-A6A1-3B4EAB3E5023}" srcId="{42F056C9-32EC-41A1-AB08-AD0B7623540D}" destId="{72C27815-A57F-44DB-AE30-100EBAD3003B}" srcOrd="0" destOrd="0" parTransId="{D9ED2AA7-39B6-4A02-A90B-0813F205C5EB}" sibTransId="{16AB0F53-ED96-420C-8512-EC31678D6B55}"/>
    <dgm:cxn modelId="{85F0D9C3-5FC4-4F3D-B3C8-9CA38D560F3D}" type="presParOf" srcId="{CED96EB3-B4BE-4166-907B-4CEBEEA36675}" destId="{F6FB5909-3573-4FE2-AA09-3D7A9BB36095}" srcOrd="0" destOrd="0" presId="urn:microsoft.com/office/officeart/2005/8/layout/hList3"/>
    <dgm:cxn modelId="{02FBA17D-4335-4768-B789-08BBA49B6A48}" type="presParOf" srcId="{CED96EB3-B4BE-4166-907B-4CEBEEA36675}" destId="{B3CC3195-CF2E-4C5C-954F-838A2A093DBA}" srcOrd="1" destOrd="0" presId="urn:microsoft.com/office/officeart/2005/8/layout/hList3"/>
    <dgm:cxn modelId="{36D8D89F-E8A7-4515-9C73-F8ECD9CA1BA1}" type="presParOf" srcId="{B3CC3195-CF2E-4C5C-954F-838A2A093DBA}" destId="{584BB0D9-D8B4-4343-8801-9E672DCAF829}" srcOrd="0" destOrd="0" presId="urn:microsoft.com/office/officeart/2005/8/layout/hList3"/>
    <dgm:cxn modelId="{2CF1B331-B33D-4D79-8AF7-1A83DB2017DE}" type="presParOf" srcId="{B3CC3195-CF2E-4C5C-954F-838A2A093DBA}" destId="{FBD82090-F521-47A5-961D-3BE4E70633E7}" srcOrd="1" destOrd="0" presId="urn:microsoft.com/office/officeart/2005/8/layout/hList3"/>
    <dgm:cxn modelId="{662AFF5A-E85A-4B41-BFAD-8D689E488C16}" type="presParOf" srcId="{B3CC3195-CF2E-4C5C-954F-838A2A093DBA}" destId="{795AFD17-D181-4DF5-ADD2-EA88F6A46BD6}" srcOrd="2" destOrd="0" presId="urn:microsoft.com/office/officeart/2005/8/layout/hList3"/>
    <dgm:cxn modelId="{500E7D37-86DC-47C8-A98F-011D2F45BFCA}" type="presParOf" srcId="{CED96EB3-B4BE-4166-907B-4CEBEEA36675}" destId="{48CC0E05-A64B-4277-8994-84EE887F632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8B20098-1E16-4DC9-9614-AC67CA8C71E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DB5A3136-5D2A-4D45-A9FC-1E4DDE7764B9}">
      <dgm:prSet phldrT="[Text]" custT="1"/>
      <dgm:spPr>
        <a:solidFill>
          <a:srgbClr val="00B050"/>
        </a:solidFill>
      </dgm:spPr>
      <dgm:t>
        <a:bodyPr/>
        <a:lstStyle/>
        <a:p>
          <a:r>
            <a:rPr lang="id-ID" sz="4000" dirty="0" smtClean="0"/>
            <a:t>1</a:t>
          </a:r>
          <a:endParaRPr lang="id-ID" sz="4000" dirty="0"/>
        </a:p>
      </dgm:t>
    </dgm:pt>
    <dgm:pt modelId="{DAE19064-7430-4ADF-9626-E9E40864B4A2}" type="parTrans" cxnId="{6D58BBF2-97BB-4DDE-B04B-2256234524A8}">
      <dgm:prSet/>
      <dgm:spPr/>
      <dgm:t>
        <a:bodyPr/>
        <a:lstStyle/>
        <a:p>
          <a:endParaRPr lang="id-ID"/>
        </a:p>
      </dgm:t>
    </dgm:pt>
    <dgm:pt modelId="{B7ED5B57-72F0-44C0-822F-AD63CF0B0E32}" type="sibTrans" cxnId="{6D58BBF2-97BB-4DDE-B04B-2256234524A8}">
      <dgm:prSet/>
      <dgm:spPr/>
      <dgm:t>
        <a:bodyPr/>
        <a:lstStyle/>
        <a:p>
          <a:endParaRPr lang="id-ID"/>
        </a:p>
      </dgm:t>
    </dgm:pt>
    <dgm:pt modelId="{020E4672-60E6-44E5-A90B-518C0B70A2BC}">
      <dgm:prSet phldrT="[Text]" custT="1"/>
      <dgm:spPr/>
      <dgm:t>
        <a:bodyPr/>
        <a:lstStyle/>
        <a:p>
          <a:r>
            <a:rPr lang="id-ID" sz="2200" b="1" dirty="0" smtClean="0"/>
            <a:t>Penilaian Empirikal, </a:t>
          </a:r>
          <a:r>
            <a:rPr lang="id-ID" sz="2200" dirty="0" smtClean="0"/>
            <a:t>adalah bukti yang terkait dengan kualifikasi akademik dan angka kredit dosen</a:t>
          </a:r>
          <a:r>
            <a:rPr lang="id-ID" sz="2200" b="1" dirty="0" smtClean="0"/>
            <a:t>, </a:t>
          </a:r>
          <a:r>
            <a:rPr lang="id-ID" sz="2200" dirty="0" smtClean="0"/>
            <a:t>untuk kenaikan jabatan akademik</a:t>
          </a:r>
          <a:endParaRPr lang="id-ID" sz="2200" dirty="0"/>
        </a:p>
      </dgm:t>
    </dgm:pt>
    <dgm:pt modelId="{F7FA07D8-2E28-4E49-995B-C672674DCB50}" type="parTrans" cxnId="{2E966079-DDB7-43E7-8F73-384420D6FC83}">
      <dgm:prSet/>
      <dgm:spPr/>
      <dgm:t>
        <a:bodyPr/>
        <a:lstStyle/>
        <a:p>
          <a:endParaRPr lang="id-ID"/>
        </a:p>
      </dgm:t>
    </dgm:pt>
    <dgm:pt modelId="{1E102D76-E4A4-4B50-8DC7-B983B3C2A56F}" type="sibTrans" cxnId="{2E966079-DDB7-43E7-8F73-384420D6FC83}">
      <dgm:prSet/>
      <dgm:spPr/>
      <dgm:t>
        <a:bodyPr/>
        <a:lstStyle/>
        <a:p>
          <a:endParaRPr lang="id-ID"/>
        </a:p>
      </dgm:t>
    </dgm:pt>
    <dgm:pt modelId="{EFF1E8CD-BA31-4C0A-8D87-07D6FAFDB04F}">
      <dgm:prSet phldrT="[Text]" custT="1"/>
      <dgm:spPr>
        <a:solidFill>
          <a:srgbClr val="00B050"/>
        </a:solidFill>
      </dgm:spPr>
      <dgm:t>
        <a:bodyPr/>
        <a:lstStyle/>
        <a:p>
          <a:r>
            <a:rPr lang="id-ID" sz="4000" dirty="0" smtClean="0"/>
            <a:t>2</a:t>
          </a:r>
          <a:endParaRPr lang="id-ID" sz="4000" dirty="0"/>
        </a:p>
      </dgm:t>
    </dgm:pt>
    <dgm:pt modelId="{EC0E1D09-6959-4981-A3A1-2C48434F1BB2}" type="parTrans" cxnId="{05D7076C-75E1-41E0-B3F9-20FAB065ED2D}">
      <dgm:prSet/>
      <dgm:spPr/>
      <dgm:t>
        <a:bodyPr/>
        <a:lstStyle/>
        <a:p>
          <a:endParaRPr lang="id-ID"/>
        </a:p>
      </dgm:t>
    </dgm:pt>
    <dgm:pt modelId="{7DC0CA50-6260-48F8-AD05-373C11EC0F62}" type="sibTrans" cxnId="{05D7076C-75E1-41E0-B3F9-20FAB065ED2D}">
      <dgm:prSet/>
      <dgm:spPr/>
      <dgm:t>
        <a:bodyPr/>
        <a:lstStyle/>
        <a:p>
          <a:endParaRPr lang="id-ID"/>
        </a:p>
      </dgm:t>
    </dgm:pt>
    <dgm:pt modelId="{7D1C2FB2-4833-4A2E-947F-8E52C85932AC}">
      <dgm:prSet phldrT="[Text]" custT="1"/>
      <dgm:spPr/>
      <dgm:t>
        <a:bodyPr/>
        <a:lstStyle/>
        <a:p>
          <a:r>
            <a:rPr lang="id-ID" sz="2200" b="1" dirty="0" smtClean="0"/>
            <a:t>Penilaian Persepsional, </a:t>
          </a:r>
          <a:r>
            <a:rPr lang="id-ID" sz="2200" dirty="0" smtClean="0"/>
            <a:t>adalah penilaian yang didasarkan atas persepsi kepemilikan kompetensi pedagogik, profesional, kepribadian dan sosial oleh mahasiswa, teman sejawat, atasan, dan diri sendiri</a:t>
          </a:r>
          <a:endParaRPr lang="id-ID" sz="2200" dirty="0"/>
        </a:p>
      </dgm:t>
    </dgm:pt>
    <dgm:pt modelId="{8999276D-BB4B-4262-ADC2-33FA9CEB0E85}" type="parTrans" cxnId="{68231C2C-061A-4E25-9F68-A14D8B33F0C7}">
      <dgm:prSet/>
      <dgm:spPr/>
      <dgm:t>
        <a:bodyPr/>
        <a:lstStyle/>
        <a:p>
          <a:endParaRPr lang="id-ID"/>
        </a:p>
      </dgm:t>
    </dgm:pt>
    <dgm:pt modelId="{8E82E428-6077-49E7-8470-E85604E38233}" type="sibTrans" cxnId="{68231C2C-061A-4E25-9F68-A14D8B33F0C7}">
      <dgm:prSet/>
      <dgm:spPr/>
      <dgm:t>
        <a:bodyPr/>
        <a:lstStyle/>
        <a:p>
          <a:endParaRPr lang="id-ID"/>
        </a:p>
      </dgm:t>
    </dgm:pt>
    <dgm:pt modelId="{F73E8CC9-32C3-46B8-9314-2FECF5960F1A}">
      <dgm:prSet phldrT="[Text]" custT="1"/>
      <dgm:spPr>
        <a:solidFill>
          <a:srgbClr val="00B050"/>
        </a:solidFill>
      </dgm:spPr>
      <dgm:t>
        <a:bodyPr/>
        <a:lstStyle/>
        <a:p>
          <a:r>
            <a:rPr lang="id-ID" sz="4000" dirty="0" smtClean="0"/>
            <a:t>3</a:t>
          </a:r>
          <a:endParaRPr lang="id-ID" sz="4000" dirty="0"/>
        </a:p>
      </dgm:t>
    </dgm:pt>
    <dgm:pt modelId="{0DF8DD1D-6853-490E-B865-83863B176428}" type="parTrans" cxnId="{041F32ED-AD87-4EC0-BB85-C278E5BFB948}">
      <dgm:prSet/>
      <dgm:spPr/>
      <dgm:t>
        <a:bodyPr/>
        <a:lstStyle/>
        <a:p>
          <a:endParaRPr lang="id-ID"/>
        </a:p>
      </dgm:t>
    </dgm:pt>
    <dgm:pt modelId="{52A72982-DF5C-4D8D-BAF3-F1C8C6948710}" type="sibTrans" cxnId="{041F32ED-AD87-4EC0-BB85-C278E5BFB948}">
      <dgm:prSet/>
      <dgm:spPr/>
      <dgm:t>
        <a:bodyPr/>
        <a:lstStyle/>
        <a:p>
          <a:endParaRPr lang="id-ID"/>
        </a:p>
      </dgm:t>
    </dgm:pt>
    <dgm:pt modelId="{0BD8CEF6-FECD-46B9-B4E1-622227507C3B}">
      <dgm:prSet phldrT="[Text]" custT="1"/>
      <dgm:spPr/>
      <dgm:t>
        <a:bodyPr/>
        <a:lstStyle/>
        <a:p>
          <a:r>
            <a:rPr lang="id-ID" sz="2200" b="1" dirty="0" smtClean="0"/>
            <a:t>Diskripsi Diri, </a:t>
          </a:r>
          <a:r>
            <a:rPr lang="id-ID" sz="2200" dirty="0" smtClean="0"/>
            <a:t>adalah pernyataan diri dosen yang bersangkutan tentang prestasi dan kontribusi yang telah diberikannya dalam pelaksanaan dan pengembangan Tridharma Perguruan Tinggi, terutama kegiatan publikasi ilmiah</a:t>
          </a:r>
          <a:endParaRPr lang="id-ID" sz="2200" dirty="0"/>
        </a:p>
      </dgm:t>
    </dgm:pt>
    <dgm:pt modelId="{6CDFD601-819A-49D1-99DC-93547DA09605}" type="parTrans" cxnId="{A962522C-B57D-467F-A186-FA774E06EB19}">
      <dgm:prSet/>
      <dgm:spPr/>
      <dgm:t>
        <a:bodyPr/>
        <a:lstStyle/>
        <a:p>
          <a:endParaRPr lang="id-ID"/>
        </a:p>
      </dgm:t>
    </dgm:pt>
    <dgm:pt modelId="{781F81A1-8EC1-4745-98AB-3ABCF2DFC53D}" type="sibTrans" cxnId="{A962522C-B57D-467F-A186-FA774E06EB19}">
      <dgm:prSet/>
      <dgm:spPr/>
      <dgm:t>
        <a:bodyPr/>
        <a:lstStyle/>
        <a:p>
          <a:endParaRPr lang="id-ID"/>
        </a:p>
      </dgm:t>
    </dgm:pt>
    <dgm:pt modelId="{4682F469-72FE-47B2-ACBE-8A8A4C1A8F47}" type="pres">
      <dgm:prSet presAssocID="{98B20098-1E16-4DC9-9614-AC67CA8C71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A9AC04F-209E-4088-AE4A-27257B3E98BC}" type="pres">
      <dgm:prSet presAssocID="{DB5A3136-5D2A-4D45-A9FC-1E4DDE7764B9}" presName="linNode" presStyleCnt="0"/>
      <dgm:spPr/>
    </dgm:pt>
    <dgm:pt modelId="{3891A04A-0592-48BD-89E9-62B58B60CA1D}" type="pres">
      <dgm:prSet presAssocID="{DB5A3136-5D2A-4D45-A9FC-1E4DDE7764B9}" presName="parentText" presStyleLbl="node1" presStyleIdx="0" presStyleCnt="3" custScaleX="46239" custScaleY="92166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71B36F4-895E-454A-BADE-CCFD3D4EF092}" type="pres">
      <dgm:prSet presAssocID="{DB5A3136-5D2A-4D45-A9FC-1E4DDE7764B9}" presName="descendantText" presStyleLbl="alignAccFollowNode1" presStyleIdx="0" presStyleCnt="3" custScaleX="129371" custScaleY="940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F3B8B99-5638-44F0-8876-9AEDC7597C62}" type="pres">
      <dgm:prSet presAssocID="{B7ED5B57-72F0-44C0-822F-AD63CF0B0E32}" presName="sp" presStyleCnt="0"/>
      <dgm:spPr/>
    </dgm:pt>
    <dgm:pt modelId="{2F2830A6-DF67-420A-857A-2EDA89514BA5}" type="pres">
      <dgm:prSet presAssocID="{EFF1E8CD-BA31-4C0A-8D87-07D6FAFDB04F}" presName="linNode" presStyleCnt="0"/>
      <dgm:spPr/>
    </dgm:pt>
    <dgm:pt modelId="{DE015BD7-2123-4B9B-8912-10DD29D3530F}" type="pres">
      <dgm:prSet presAssocID="{EFF1E8CD-BA31-4C0A-8D87-07D6FAFDB04F}" presName="parentText" presStyleLbl="node1" presStyleIdx="1" presStyleCnt="3" custScaleX="46328" custScaleY="88380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243DE36-ADEC-4C4D-BEEA-7AF05408D77B}" type="pres">
      <dgm:prSet presAssocID="{EFF1E8CD-BA31-4C0A-8D87-07D6FAFDB04F}" presName="descendantText" presStyleLbl="alignAccFollowNode1" presStyleIdx="1" presStyleCnt="3" custScaleX="129684" custScaleY="14216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20946A0-22D8-42A2-984F-93381DB03365}" type="pres">
      <dgm:prSet presAssocID="{7DC0CA50-6260-48F8-AD05-373C11EC0F62}" presName="sp" presStyleCnt="0"/>
      <dgm:spPr/>
    </dgm:pt>
    <dgm:pt modelId="{B7DAB7F0-C607-47C3-8CD8-0CEF51A8C696}" type="pres">
      <dgm:prSet presAssocID="{F73E8CC9-32C3-46B8-9314-2FECF5960F1A}" presName="linNode" presStyleCnt="0"/>
      <dgm:spPr/>
    </dgm:pt>
    <dgm:pt modelId="{F4CCAB1E-1411-4B10-9D5B-4FE8A439534C}" type="pres">
      <dgm:prSet presAssocID="{F73E8CC9-32C3-46B8-9314-2FECF5960F1A}" presName="parentText" presStyleLbl="node1" presStyleIdx="2" presStyleCnt="3" custScaleX="47009" custScaleY="87289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79D50FC-696B-48BF-A7BB-102B3AA1E40E}" type="pres">
      <dgm:prSet presAssocID="{F73E8CC9-32C3-46B8-9314-2FECF5960F1A}" presName="descendantText" presStyleLbl="alignAccFollowNode1" presStyleIdx="2" presStyleCnt="3" custScaleX="132384" custScaleY="1256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8857E1E-AD29-44C6-97D3-55B945236285}" type="presOf" srcId="{DB5A3136-5D2A-4D45-A9FC-1E4DDE7764B9}" destId="{3891A04A-0592-48BD-89E9-62B58B60CA1D}" srcOrd="0" destOrd="0" presId="urn:microsoft.com/office/officeart/2005/8/layout/vList5"/>
    <dgm:cxn modelId="{D546316A-F5D6-4446-BDDD-39B37978DC66}" type="presOf" srcId="{EFF1E8CD-BA31-4C0A-8D87-07D6FAFDB04F}" destId="{DE015BD7-2123-4B9B-8912-10DD29D3530F}" srcOrd="0" destOrd="0" presId="urn:microsoft.com/office/officeart/2005/8/layout/vList5"/>
    <dgm:cxn modelId="{CC1EA62B-853B-446F-ACF4-63F3940D46EC}" type="presOf" srcId="{F73E8CC9-32C3-46B8-9314-2FECF5960F1A}" destId="{F4CCAB1E-1411-4B10-9D5B-4FE8A439534C}" srcOrd="0" destOrd="0" presId="urn:microsoft.com/office/officeart/2005/8/layout/vList5"/>
    <dgm:cxn modelId="{05D7076C-75E1-41E0-B3F9-20FAB065ED2D}" srcId="{98B20098-1E16-4DC9-9614-AC67CA8C71EB}" destId="{EFF1E8CD-BA31-4C0A-8D87-07D6FAFDB04F}" srcOrd="1" destOrd="0" parTransId="{EC0E1D09-6959-4981-A3A1-2C48434F1BB2}" sibTransId="{7DC0CA50-6260-48F8-AD05-373C11EC0F62}"/>
    <dgm:cxn modelId="{79BB792C-1C09-462F-86E0-A2174192B2BB}" type="presOf" srcId="{98B20098-1E16-4DC9-9614-AC67CA8C71EB}" destId="{4682F469-72FE-47B2-ACBE-8A8A4C1A8F47}" srcOrd="0" destOrd="0" presId="urn:microsoft.com/office/officeart/2005/8/layout/vList5"/>
    <dgm:cxn modelId="{041F32ED-AD87-4EC0-BB85-C278E5BFB948}" srcId="{98B20098-1E16-4DC9-9614-AC67CA8C71EB}" destId="{F73E8CC9-32C3-46B8-9314-2FECF5960F1A}" srcOrd="2" destOrd="0" parTransId="{0DF8DD1D-6853-490E-B865-83863B176428}" sibTransId="{52A72982-DF5C-4D8D-BAF3-F1C8C6948710}"/>
    <dgm:cxn modelId="{318E4ACC-9248-4131-BDEB-F50414A37DE7}" type="presOf" srcId="{020E4672-60E6-44E5-A90B-518C0B70A2BC}" destId="{E71B36F4-895E-454A-BADE-CCFD3D4EF092}" srcOrd="0" destOrd="0" presId="urn:microsoft.com/office/officeart/2005/8/layout/vList5"/>
    <dgm:cxn modelId="{67FFB309-E3D5-4DE4-9B26-8188CDD99D88}" type="presOf" srcId="{7D1C2FB2-4833-4A2E-947F-8E52C85932AC}" destId="{C243DE36-ADEC-4C4D-BEEA-7AF05408D77B}" srcOrd="0" destOrd="0" presId="urn:microsoft.com/office/officeart/2005/8/layout/vList5"/>
    <dgm:cxn modelId="{683D6048-5989-4A95-95AB-F13B75028C78}" type="presOf" srcId="{0BD8CEF6-FECD-46B9-B4E1-622227507C3B}" destId="{879D50FC-696B-48BF-A7BB-102B3AA1E40E}" srcOrd="0" destOrd="0" presId="urn:microsoft.com/office/officeart/2005/8/layout/vList5"/>
    <dgm:cxn modelId="{68231C2C-061A-4E25-9F68-A14D8B33F0C7}" srcId="{EFF1E8CD-BA31-4C0A-8D87-07D6FAFDB04F}" destId="{7D1C2FB2-4833-4A2E-947F-8E52C85932AC}" srcOrd="0" destOrd="0" parTransId="{8999276D-BB4B-4262-ADC2-33FA9CEB0E85}" sibTransId="{8E82E428-6077-49E7-8470-E85604E38233}"/>
    <dgm:cxn modelId="{2E966079-DDB7-43E7-8F73-384420D6FC83}" srcId="{DB5A3136-5D2A-4D45-A9FC-1E4DDE7764B9}" destId="{020E4672-60E6-44E5-A90B-518C0B70A2BC}" srcOrd="0" destOrd="0" parTransId="{F7FA07D8-2E28-4E49-995B-C672674DCB50}" sibTransId="{1E102D76-E4A4-4B50-8DC7-B983B3C2A56F}"/>
    <dgm:cxn modelId="{6D58BBF2-97BB-4DDE-B04B-2256234524A8}" srcId="{98B20098-1E16-4DC9-9614-AC67CA8C71EB}" destId="{DB5A3136-5D2A-4D45-A9FC-1E4DDE7764B9}" srcOrd="0" destOrd="0" parTransId="{DAE19064-7430-4ADF-9626-E9E40864B4A2}" sibTransId="{B7ED5B57-72F0-44C0-822F-AD63CF0B0E32}"/>
    <dgm:cxn modelId="{A962522C-B57D-467F-A186-FA774E06EB19}" srcId="{F73E8CC9-32C3-46B8-9314-2FECF5960F1A}" destId="{0BD8CEF6-FECD-46B9-B4E1-622227507C3B}" srcOrd="0" destOrd="0" parTransId="{6CDFD601-819A-49D1-99DC-93547DA09605}" sibTransId="{781F81A1-8EC1-4745-98AB-3ABCF2DFC53D}"/>
    <dgm:cxn modelId="{A0C59D51-2BC2-4DFA-AB9A-A14C19B43462}" type="presParOf" srcId="{4682F469-72FE-47B2-ACBE-8A8A4C1A8F47}" destId="{CA9AC04F-209E-4088-AE4A-27257B3E98BC}" srcOrd="0" destOrd="0" presId="urn:microsoft.com/office/officeart/2005/8/layout/vList5"/>
    <dgm:cxn modelId="{1AAEC284-5A36-49F2-BAC3-F5820A856784}" type="presParOf" srcId="{CA9AC04F-209E-4088-AE4A-27257B3E98BC}" destId="{3891A04A-0592-48BD-89E9-62B58B60CA1D}" srcOrd="0" destOrd="0" presId="urn:microsoft.com/office/officeart/2005/8/layout/vList5"/>
    <dgm:cxn modelId="{53B89970-0ECD-427E-9856-8C7B0BE29988}" type="presParOf" srcId="{CA9AC04F-209E-4088-AE4A-27257B3E98BC}" destId="{E71B36F4-895E-454A-BADE-CCFD3D4EF092}" srcOrd="1" destOrd="0" presId="urn:microsoft.com/office/officeart/2005/8/layout/vList5"/>
    <dgm:cxn modelId="{696372D8-42D3-44BD-B28B-6B44016B8722}" type="presParOf" srcId="{4682F469-72FE-47B2-ACBE-8A8A4C1A8F47}" destId="{CF3B8B99-5638-44F0-8876-9AEDC7597C62}" srcOrd="1" destOrd="0" presId="urn:microsoft.com/office/officeart/2005/8/layout/vList5"/>
    <dgm:cxn modelId="{FDEFECB7-9652-4A53-A89F-AF506800C481}" type="presParOf" srcId="{4682F469-72FE-47B2-ACBE-8A8A4C1A8F47}" destId="{2F2830A6-DF67-420A-857A-2EDA89514BA5}" srcOrd="2" destOrd="0" presId="urn:microsoft.com/office/officeart/2005/8/layout/vList5"/>
    <dgm:cxn modelId="{D310D7FC-2387-4FD5-97F2-108FAA3C3ACC}" type="presParOf" srcId="{2F2830A6-DF67-420A-857A-2EDA89514BA5}" destId="{DE015BD7-2123-4B9B-8912-10DD29D3530F}" srcOrd="0" destOrd="0" presId="urn:microsoft.com/office/officeart/2005/8/layout/vList5"/>
    <dgm:cxn modelId="{0E2A3E51-366D-4CD1-8A8C-03AFE40BF3A3}" type="presParOf" srcId="{2F2830A6-DF67-420A-857A-2EDA89514BA5}" destId="{C243DE36-ADEC-4C4D-BEEA-7AF05408D77B}" srcOrd="1" destOrd="0" presId="urn:microsoft.com/office/officeart/2005/8/layout/vList5"/>
    <dgm:cxn modelId="{41A43C94-F9B0-4839-9123-D19D98C153D2}" type="presParOf" srcId="{4682F469-72FE-47B2-ACBE-8A8A4C1A8F47}" destId="{A20946A0-22D8-42A2-984F-93381DB03365}" srcOrd="3" destOrd="0" presId="urn:microsoft.com/office/officeart/2005/8/layout/vList5"/>
    <dgm:cxn modelId="{E1CC881C-9B4E-4EA4-B198-CE94A544B925}" type="presParOf" srcId="{4682F469-72FE-47B2-ACBE-8A8A4C1A8F47}" destId="{B7DAB7F0-C607-47C3-8CD8-0CEF51A8C696}" srcOrd="4" destOrd="0" presId="urn:microsoft.com/office/officeart/2005/8/layout/vList5"/>
    <dgm:cxn modelId="{82C6080F-2C75-4C39-87E5-128EDA6ECA2A}" type="presParOf" srcId="{B7DAB7F0-C607-47C3-8CD8-0CEF51A8C696}" destId="{F4CCAB1E-1411-4B10-9D5B-4FE8A439534C}" srcOrd="0" destOrd="0" presId="urn:microsoft.com/office/officeart/2005/8/layout/vList5"/>
    <dgm:cxn modelId="{F56EA405-DF0C-42DC-A899-94D1731F3685}" type="presParOf" srcId="{B7DAB7F0-C607-47C3-8CD8-0CEF51A8C696}" destId="{879D50FC-696B-48BF-A7BB-102B3AA1E4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9222C7-1137-45FA-9B6B-996FDB751D04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5779E9E1-ABAC-4C1B-9003-C57E647DC95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i-FI" sz="2200" dirty="0" smtClean="0"/>
            <a:t>Penunjukan penilai persepsional, baik mahasiswa, teman sejawat dosen maupun atasan DYS, dilakukan oleh PSD</a:t>
          </a:r>
          <a:r>
            <a:rPr lang="id-ID" sz="2200" dirty="0" smtClean="0"/>
            <a:t>, </a:t>
          </a:r>
          <a:r>
            <a:rPr lang="fi-FI" sz="2200" dirty="0" smtClean="0"/>
            <a:t>bukan oleh DYS sendiri. Nama-nama penilai tidak boleh diketahui oleh DYS</a:t>
          </a:r>
          <a:endParaRPr lang="id-ID" sz="2200" dirty="0"/>
        </a:p>
      </dgm:t>
    </dgm:pt>
    <dgm:pt modelId="{E8121629-9FE4-422D-A449-2EBAA6FBF5ED}" type="parTrans" cxnId="{E9E0A2C3-D888-420B-AF2D-9CD7D8CC00E2}">
      <dgm:prSet/>
      <dgm:spPr/>
      <dgm:t>
        <a:bodyPr/>
        <a:lstStyle/>
        <a:p>
          <a:endParaRPr lang="id-ID" sz="2000"/>
        </a:p>
      </dgm:t>
    </dgm:pt>
    <dgm:pt modelId="{FDBF4622-58DF-4859-B5D6-7EDA89C66BFC}" type="sibTrans" cxnId="{E9E0A2C3-D888-420B-AF2D-9CD7D8CC00E2}">
      <dgm:prSet/>
      <dgm:spPr/>
      <dgm:t>
        <a:bodyPr/>
        <a:lstStyle/>
        <a:p>
          <a:endParaRPr lang="id-ID" sz="2000"/>
        </a:p>
      </dgm:t>
    </dgm:pt>
    <dgm:pt modelId="{63BD1812-946C-4D52-8E29-91B4FD67BB1F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2200" dirty="0" smtClean="0"/>
            <a:t>P</a:t>
          </a:r>
          <a:r>
            <a:rPr lang="fi-FI" sz="2200" dirty="0" smtClean="0"/>
            <a:t>enilaian oleh mahasiswa diharapkan dilakukan ketika mahasiswa penilai selesai mengikuti paling sedikit 5 kali pertemuan kuliah dalam mata kuliah yang diberikan oleh DYS</a:t>
          </a:r>
          <a:endParaRPr lang="id-ID" sz="2200" dirty="0"/>
        </a:p>
      </dgm:t>
    </dgm:pt>
    <dgm:pt modelId="{527BCDB3-3ED2-4D15-8B51-960EFD02860A}" type="parTrans" cxnId="{ACF5570A-2460-49F9-A038-329F982F9FF7}">
      <dgm:prSet/>
      <dgm:spPr/>
      <dgm:t>
        <a:bodyPr/>
        <a:lstStyle/>
        <a:p>
          <a:endParaRPr lang="id-ID" sz="2000"/>
        </a:p>
      </dgm:t>
    </dgm:pt>
    <dgm:pt modelId="{319ACE03-B7FF-4D6A-8CB0-CFF4E52D7F2A}" type="sibTrans" cxnId="{ACF5570A-2460-49F9-A038-329F982F9FF7}">
      <dgm:prSet/>
      <dgm:spPr/>
      <dgm:t>
        <a:bodyPr/>
        <a:lstStyle/>
        <a:p>
          <a:endParaRPr lang="id-ID" sz="2000"/>
        </a:p>
      </dgm:t>
    </dgm:pt>
    <dgm:pt modelId="{80BEED08-836F-4864-B629-DE69374D0058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2200" dirty="0" smtClean="0"/>
            <a:t>P</a:t>
          </a:r>
          <a:r>
            <a:rPr lang="fi-FI" sz="2200" dirty="0" smtClean="0"/>
            <a:t>enilaian oleh diri sendiri, teman sejawat dan atasan dilakukan sendiri-sendiri  </a:t>
          </a:r>
          <a:r>
            <a:rPr lang="id-ID" sz="2200" dirty="0" smtClean="0"/>
            <a:t>Unttuk menjamin </a:t>
          </a:r>
          <a:r>
            <a:rPr lang="fi-FI" sz="2200" dirty="0" smtClean="0"/>
            <a:t>obyektivitas penilaian</a:t>
          </a:r>
          <a:r>
            <a:rPr lang="id-ID" sz="2200" dirty="0" smtClean="0"/>
            <a:t> S</a:t>
          </a:r>
          <a:r>
            <a:rPr lang="fi-FI" sz="2200" dirty="0" smtClean="0"/>
            <a:t>ecara </a:t>
          </a:r>
          <a:r>
            <a:rPr lang="fi-FI" sz="2200" i="1" dirty="0" smtClean="0"/>
            <a:t>online</a:t>
          </a:r>
          <a:endParaRPr lang="id-ID" sz="2200" dirty="0" smtClean="0"/>
        </a:p>
        <a:p>
          <a:endParaRPr lang="id-ID" sz="2200" dirty="0"/>
        </a:p>
      </dgm:t>
    </dgm:pt>
    <dgm:pt modelId="{AEBFB58F-F5A1-4668-88D0-1067C7265C0D}" type="parTrans" cxnId="{69557A28-6E11-4675-8459-BE0E6DEA89E7}">
      <dgm:prSet/>
      <dgm:spPr/>
      <dgm:t>
        <a:bodyPr/>
        <a:lstStyle/>
        <a:p>
          <a:endParaRPr lang="id-ID" sz="2000"/>
        </a:p>
      </dgm:t>
    </dgm:pt>
    <dgm:pt modelId="{CE7EDF72-8A0C-4016-A3BA-C185C92C4D54}" type="sibTrans" cxnId="{69557A28-6E11-4675-8459-BE0E6DEA89E7}">
      <dgm:prSet/>
      <dgm:spPr/>
      <dgm:t>
        <a:bodyPr/>
        <a:lstStyle/>
        <a:p>
          <a:endParaRPr lang="id-ID" sz="2000"/>
        </a:p>
      </dgm:t>
    </dgm:pt>
    <dgm:pt modelId="{50D18831-A3FD-4E32-A46D-475FFBD537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id-ID" sz="3600" b="1" dirty="0" smtClean="0"/>
            <a:t>KEJUJURAN</a:t>
          </a:r>
          <a:r>
            <a:rPr lang="id-ID" sz="4400" dirty="0" smtClean="0"/>
            <a:t>                                                            </a:t>
          </a:r>
          <a:r>
            <a:rPr lang="id-ID" sz="2000" dirty="0" smtClean="0"/>
            <a:t>DARI SEMUA FIHAK YANG TERKAIT (DYS, PSD, PTPS,</a:t>
          </a:r>
          <a:r>
            <a:rPr lang="en-US" sz="2000" dirty="0" smtClean="0"/>
            <a:t> </a:t>
          </a:r>
          <a:r>
            <a:rPr lang="id-ID" sz="2000" dirty="0" smtClean="0"/>
            <a:t>ASESOR)</a:t>
          </a:r>
          <a:endParaRPr lang="id-ID" sz="2000" dirty="0"/>
        </a:p>
      </dgm:t>
    </dgm:pt>
    <dgm:pt modelId="{8209444C-1803-4ADE-A85A-79B1F87E1324}" type="sibTrans" cxnId="{8C88D6F1-1949-4C73-8027-7B70F26C2CF0}">
      <dgm:prSet/>
      <dgm:spPr/>
      <dgm:t>
        <a:bodyPr/>
        <a:lstStyle/>
        <a:p>
          <a:endParaRPr lang="id-ID" sz="2000"/>
        </a:p>
      </dgm:t>
    </dgm:pt>
    <dgm:pt modelId="{A536C912-3FCA-4F91-A13F-C3003E516056}" type="parTrans" cxnId="{8C88D6F1-1949-4C73-8027-7B70F26C2CF0}">
      <dgm:prSet/>
      <dgm:spPr/>
      <dgm:t>
        <a:bodyPr/>
        <a:lstStyle/>
        <a:p>
          <a:endParaRPr lang="id-ID" sz="2000"/>
        </a:p>
      </dgm:t>
    </dgm:pt>
    <dgm:pt modelId="{9FF33983-6EB6-40A7-9FD2-C9DC0F635EFF}" type="pres">
      <dgm:prSet presAssocID="{B39222C7-1137-45FA-9B6B-996FDB751D0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892F5A3-F52F-4D87-885B-B36645E0BB2E}" type="pres">
      <dgm:prSet presAssocID="{50D18831-A3FD-4E32-A46D-475FFBD537A3}" presName="roof" presStyleLbl="dkBgShp" presStyleIdx="0" presStyleCnt="2" custScaleY="55216" custLinFactNeighborY="-9383"/>
      <dgm:spPr/>
      <dgm:t>
        <a:bodyPr/>
        <a:lstStyle/>
        <a:p>
          <a:endParaRPr lang="id-ID"/>
        </a:p>
      </dgm:t>
    </dgm:pt>
    <dgm:pt modelId="{A2C41089-9096-4560-969C-B7F3DA28D90D}" type="pres">
      <dgm:prSet presAssocID="{50D18831-A3FD-4E32-A46D-475FFBD537A3}" presName="pillars" presStyleCnt="0"/>
      <dgm:spPr/>
    </dgm:pt>
    <dgm:pt modelId="{E66A093C-492E-4EA1-B197-570E3C55780E}" type="pres">
      <dgm:prSet presAssocID="{50D18831-A3FD-4E32-A46D-475FFBD537A3}" presName="pillar1" presStyleLbl="node1" presStyleIdx="0" presStyleCnt="3" custScaleY="124275" custLinFactNeighborX="-147" custLinFactNeighborY="-87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D828993-7712-47F0-84E8-78842BFB006F}" type="pres">
      <dgm:prSet presAssocID="{63BD1812-946C-4D52-8E29-91B4FD67BB1F}" presName="pillarX" presStyleLbl="node1" presStyleIdx="1" presStyleCnt="3" custScaleY="12632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3B37397-D782-45F3-AD09-E92A4ED852E9}" type="pres">
      <dgm:prSet presAssocID="{80BEED08-836F-4864-B629-DE69374D0058}" presName="pillarX" presStyleLbl="node1" presStyleIdx="2" presStyleCnt="3" custScaleY="121980" custLinFactNeighborY="-258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13465CD-563F-472E-A7C5-6647F0254380}" type="pres">
      <dgm:prSet presAssocID="{50D18831-A3FD-4E32-A46D-475FFBD537A3}" presName="base" presStyleLbl="dkBgShp" presStyleIdx="1" presStyleCnt="2"/>
      <dgm:spPr/>
    </dgm:pt>
  </dgm:ptLst>
  <dgm:cxnLst>
    <dgm:cxn modelId="{75EFAC8F-9571-43B6-8770-218C076E8EDB}" type="presOf" srcId="{80BEED08-836F-4864-B629-DE69374D0058}" destId="{D3B37397-D782-45F3-AD09-E92A4ED852E9}" srcOrd="0" destOrd="0" presId="urn:microsoft.com/office/officeart/2005/8/layout/hList3"/>
    <dgm:cxn modelId="{69557A28-6E11-4675-8459-BE0E6DEA89E7}" srcId="{50D18831-A3FD-4E32-A46D-475FFBD537A3}" destId="{80BEED08-836F-4864-B629-DE69374D0058}" srcOrd="2" destOrd="0" parTransId="{AEBFB58F-F5A1-4668-88D0-1067C7265C0D}" sibTransId="{CE7EDF72-8A0C-4016-A3BA-C185C92C4D54}"/>
    <dgm:cxn modelId="{ACF5570A-2460-49F9-A038-329F982F9FF7}" srcId="{50D18831-A3FD-4E32-A46D-475FFBD537A3}" destId="{63BD1812-946C-4D52-8E29-91B4FD67BB1F}" srcOrd="1" destOrd="0" parTransId="{527BCDB3-3ED2-4D15-8B51-960EFD02860A}" sibTransId="{319ACE03-B7FF-4D6A-8CB0-CFF4E52D7F2A}"/>
    <dgm:cxn modelId="{8C88D6F1-1949-4C73-8027-7B70F26C2CF0}" srcId="{B39222C7-1137-45FA-9B6B-996FDB751D04}" destId="{50D18831-A3FD-4E32-A46D-475FFBD537A3}" srcOrd="0" destOrd="0" parTransId="{A536C912-3FCA-4F91-A13F-C3003E516056}" sibTransId="{8209444C-1803-4ADE-A85A-79B1F87E1324}"/>
    <dgm:cxn modelId="{148DD8B3-7F8C-4A40-8167-5765FD061ACA}" type="presOf" srcId="{50D18831-A3FD-4E32-A46D-475FFBD537A3}" destId="{5892F5A3-F52F-4D87-885B-B36645E0BB2E}" srcOrd="0" destOrd="0" presId="urn:microsoft.com/office/officeart/2005/8/layout/hList3"/>
    <dgm:cxn modelId="{054C6ED7-3283-425F-B8A9-7B65D7CF0DA6}" type="presOf" srcId="{5779E9E1-ABAC-4C1B-9003-C57E647DC95A}" destId="{E66A093C-492E-4EA1-B197-570E3C55780E}" srcOrd="0" destOrd="0" presId="urn:microsoft.com/office/officeart/2005/8/layout/hList3"/>
    <dgm:cxn modelId="{B55890FB-22C4-4071-BEC9-F0F63BD88273}" type="presOf" srcId="{63BD1812-946C-4D52-8E29-91B4FD67BB1F}" destId="{AD828993-7712-47F0-84E8-78842BFB006F}" srcOrd="0" destOrd="0" presId="urn:microsoft.com/office/officeart/2005/8/layout/hList3"/>
    <dgm:cxn modelId="{E9E0A2C3-D888-420B-AF2D-9CD7D8CC00E2}" srcId="{50D18831-A3FD-4E32-A46D-475FFBD537A3}" destId="{5779E9E1-ABAC-4C1B-9003-C57E647DC95A}" srcOrd="0" destOrd="0" parTransId="{E8121629-9FE4-422D-A449-2EBAA6FBF5ED}" sibTransId="{FDBF4622-58DF-4859-B5D6-7EDA89C66BFC}"/>
    <dgm:cxn modelId="{036C27DA-547D-4BC3-AB7F-DDEBEF27BB0E}" type="presOf" srcId="{B39222C7-1137-45FA-9B6B-996FDB751D04}" destId="{9FF33983-6EB6-40A7-9FD2-C9DC0F635EFF}" srcOrd="0" destOrd="0" presId="urn:microsoft.com/office/officeart/2005/8/layout/hList3"/>
    <dgm:cxn modelId="{47CE2B5B-4A94-4FDC-B25C-F4CFC79F9311}" type="presParOf" srcId="{9FF33983-6EB6-40A7-9FD2-C9DC0F635EFF}" destId="{5892F5A3-F52F-4D87-885B-B36645E0BB2E}" srcOrd="0" destOrd="0" presId="urn:microsoft.com/office/officeart/2005/8/layout/hList3"/>
    <dgm:cxn modelId="{27E12F2B-F195-4CFF-8C8F-EA219A36E9F9}" type="presParOf" srcId="{9FF33983-6EB6-40A7-9FD2-C9DC0F635EFF}" destId="{A2C41089-9096-4560-969C-B7F3DA28D90D}" srcOrd="1" destOrd="0" presId="urn:microsoft.com/office/officeart/2005/8/layout/hList3"/>
    <dgm:cxn modelId="{82202FD1-B2F1-4DBB-AD59-77740291D81A}" type="presParOf" srcId="{A2C41089-9096-4560-969C-B7F3DA28D90D}" destId="{E66A093C-492E-4EA1-B197-570E3C55780E}" srcOrd="0" destOrd="0" presId="urn:microsoft.com/office/officeart/2005/8/layout/hList3"/>
    <dgm:cxn modelId="{C3966D5E-6327-4867-A3CB-DE88B00D2D4D}" type="presParOf" srcId="{A2C41089-9096-4560-969C-B7F3DA28D90D}" destId="{AD828993-7712-47F0-84E8-78842BFB006F}" srcOrd="1" destOrd="0" presId="urn:microsoft.com/office/officeart/2005/8/layout/hList3"/>
    <dgm:cxn modelId="{6AF0244D-504E-466E-B968-37092E8D24A1}" type="presParOf" srcId="{A2C41089-9096-4560-969C-B7F3DA28D90D}" destId="{D3B37397-D782-45F3-AD09-E92A4ED852E9}" srcOrd="2" destOrd="0" presId="urn:microsoft.com/office/officeart/2005/8/layout/hList3"/>
    <dgm:cxn modelId="{F6C520BB-3179-4A6D-8E9A-E6D27EA7EB61}" type="presParOf" srcId="{9FF33983-6EB6-40A7-9FD2-C9DC0F635EFF}" destId="{313465CD-563F-472E-A7C5-6647F025438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651A21-751F-41FC-AE2F-483B4352F209}">
      <dsp:nvSpPr>
        <dsp:cNvPr id="0" name=""/>
        <dsp:cNvSpPr/>
      </dsp:nvSpPr>
      <dsp:spPr>
        <a:xfrm>
          <a:off x="1372671" y="891060"/>
          <a:ext cx="2570745" cy="1714687"/>
        </a:xfrm>
        <a:prstGeom prst="rect">
          <a:avLst/>
        </a:prstGeom>
        <a:solidFill>
          <a:schemeClr val="accent1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Sedang studi lanjut S3 baik di</a:t>
          </a:r>
          <a:r>
            <a:rPr lang="en-US" sz="1600" kern="1200" dirty="0" smtClean="0"/>
            <a:t> </a:t>
          </a:r>
          <a:r>
            <a:rPr lang="id-ID" sz="1600" kern="1200" dirty="0" smtClean="0"/>
            <a:t>dalam negeri maupun di</a:t>
          </a:r>
          <a:r>
            <a:rPr lang="en-US" sz="1600" kern="1200" dirty="0" smtClean="0"/>
            <a:t> </a:t>
          </a:r>
          <a:r>
            <a:rPr lang="id-ID" sz="1600" kern="1200" dirty="0" smtClean="0"/>
            <a:t>luar negeri dapat ikut Serdos</a:t>
          </a:r>
          <a:endParaRPr lang="id-ID" sz="1600" kern="1200" dirty="0"/>
        </a:p>
      </dsp:txBody>
      <dsp:txXfrm>
        <a:off x="1783990" y="891060"/>
        <a:ext cx="2159426" cy="1714687"/>
      </dsp:txXfrm>
    </dsp:sp>
    <dsp:sp modelId="{3B769B8B-84CD-4E51-BAA8-67A026EF3123}">
      <dsp:nvSpPr>
        <dsp:cNvPr id="0" name=""/>
        <dsp:cNvSpPr/>
      </dsp:nvSpPr>
      <dsp:spPr>
        <a:xfrm>
          <a:off x="1372671" y="2605747"/>
          <a:ext cx="2570745" cy="1714687"/>
        </a:xfrm>
        <a:prstGeom prst="rect">
          <a:avLst/>
        </a:prstGeom>
        <a:solidFill>
          <a:schemeClr val="accent1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DYS yang dinyatakan tidak lulus tahun 2014 atau sebelumnya dapat mengikuti Serdos setelah menjalani masa pembinaan selama satu tahun kalender</a:t>
          </a:r>
          <a:endParaRPr lang="id-ID" sz="1600" kern="1200" dirty="0"/>
        </a:p>
      </dsp:txBody>
      <dsp:txXfrm>
        <a:off x="1783990" y="2605747"/>
        <a:ext cx="2159426" cy="1714687"/>
      </dsp:txXfrm>
    </dsp:sp>
    <dsp:sp modelId="{E2EE4F68-D7AB-440D-859E-2FB36A9B46C9}">
      <dsp:nvSpPr>
        <dsp:cNvPr id="0" name=""/>
        <dsp:cNvSpPr/>
      </dsp:nvSpPr>
      <dsp:spPr>
        <a:xfrm>
          <a:off x="1607" y="205528"/>
          <a:ext cx="1713830" cy="171383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PESERTA</a:t>
          </a:r>
          <a:endParaRPr lang="id-ID" sz="1600" kern="1200" dirty="0"/>
        </a:p>
      </dsp:txBody>
      <dsp:txXfrm>
        <a:off x="252592" y="456513"/>
        <a:ext cx="1211860" cy="1211860"/>
      </dsp:txXfrm>
    </dsp:sp>
    <dsp:sp modelId="{E2DD8233-147D-4EFC-BE74-E4075F9044DD}">
      <dsp:nvSpPr>
        <dsp:cNvPr id="0" name=""/>
        <dsp:cNvSpPr/>
      </dsp:nvSpPr>
      <dsp:spPr>
        <a:xfrm>
          <a:off x="5626963" y="964706"/>
          <a:ext cx="2570745" cy="1714687"/>
        </a:xfrm>
        <a:prstGeom prst="rect">
          <a:avLst/>
        </a:prstGeom>
        <a:solidFill>
          <a:schemeClr val="accent1">
            <a:lumMod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DYS dengan jabatan </a:t>
          </a:r>
          <a:r>
            <a:rPr lang="en-US" sz="1600" kern="1200" dirty="0" err="1" smtClean="0"/>
            <a:t>fungsional</a:t>
          </a:r>
          <a:r>
            <a:rPr lang="en-US" sz="1600" kern="1200" dirty="0" smtClean="0"/>
            <a:t> </a:t>
          </a:r>
          <a:r>
            <a:rPr lang="id-ID" sz="1600" kern="1200" dirty="0" smtClean="0"/>
            <a:t>LEKTOR dan LEKTOR KEPALA dapat menggunakan ser</a:t>
          </a:r>
          <a:r>
            <a:rPr lang="en-US" sz="1600" kern="1200" dirty="0" err="1" smtClean="0"/>
            <a:t>ti</a:t>
          </a:r>
          <a:r>
            <a:rPr lang="id-ID" sz="1600" kern="1200" dirty="0" smtClean="0"/>
            <a:t>fikat PEKERTI/AA sebagai pengganti T</a:t>
          </a:r>
          <a:r>
            <a:rPr lang="en-US" sz="1600" kern="1200" dirty="0" smtClean="0"/>
            <a:t>KD</a:t>
          </a:r>
          <a:r>
            <a:rPr lang="id-ID" sz="1600" kern="1200" dirty="0" smtClean="0"/>
            <a:t>A atau TKBI</a:t>
          </a:r>
          <a:endParaRPr lang="id-ID" sz="1600" kern="1200" dirty="0"/>
        </a:p>
      </dsp:txBody>
      <dsp:txXfrm>
        <a:off x="6038283" y="964706"/>
        <a:ext cx="2159426" cy="1714687"/>
      </dsp:txXfrm>
    </dsp:sp>
    <dsp:sp modelId="{A4DF997A-233C-437C-A392-7282DBC5E86A}">
      <dsp:nvSpPr>
        <dsp:cNvPr id="0" name=""/>
        <dsp:cNvSpPr/>
      </dsp:nvSpPr>
      <dsp:spPr>
        <a:xfrm>
          <a:off x="5626963" y="2605747"/>
          <a:ext cx="2570745" cy="1714687"/>
        </a:xfrm>
        <a:prstGeom prst="rect">
          <a:avLst/>
        </a:prstGeom>
        <a:solidFill>
          <a:schemeClr val="accent1">
            <a:lumMod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Bagi DYS yang studi lanjut di</a:t>
          </a:r>
          <a:r>
            <a:rPr lang="en-US" sz="1600" kern="1200" dirty="0" smtClean="0"/>
            <a:t> </a:t>
          </a:r>
          <a:r>
            <a:rPr lang="id-ID" sz="1600" kern="1200" dirty="0" smtClean="0"/>
            <a:t>luar negeri tidak diperlukan penilaian persepsional dari mahasiswa, karena skornya dianggap minimal yaitu 4</a:t>
          </a:r>
          <a:endParaRPr lang="id-ID" sz="1600" kern="1200" dirty="0"/>
        </a:p>
      </dsp:txBody>
      <dsp:txXfrm>
        <a:off x="6038283" y="2605747"/>
        <a:ext cx="2159426" cy="1714687"/>
      </dsp:txXfrm>
    </dsp:sp>
    <dsp:sp modelId="{BE0A1C5D-B9EB-4B90-9272-14824B1A0614}">
      <dsp:nvSpPr>
        <dsp:cNvPr id="0" name=""/>
        <dsp:cNvSpPr/>
      </dsp:nvSpPr>
      <dsp:spPr>
        <a:xfrm>
          <a:off x="4186810" y="205528"/>
          <a:ext cx="1713830" cy="177965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/>
            <a:t>PENILAIAN PORTO</a:t>
          </a:r>
          <a:r>
            <a:rPr lang="en-US" sz="1600" kern="1200" dirty="0" smtClean="0"/>
            <a:t>-</a:t>
          </a:r>
          <a:r>
            <a:rPr lang="id-ID" sz="1600" kern="1200" dirty="0" smtClean="0"/>
            <a:t>FOLIO</a:t>
          </a:r>
          <a:endParaRPr lang="id-ID" sz="1600" kern="1200" dirty="0"/>
        </a:p>
      </dsp:txBody>
      <dsp:txXfrm>
        <a:off x="4437795" y="466153"/>
        <a:ext cx="1211860" cy="12584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07E84-1E6E-4E37-93AA-5E35C859FA1A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PENDAHULUAN, PENGELOLA DAN PENJAMINAN MUTU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LAMPIRAN-LAMPIRAN</a:t>
          </a:r>
          <a:endParaRPr lang="id-ID" sz="2000" kern="1200" dirty="0"/>
        </a:p>
      </dsp:txBody>
      <dsp:txXfrm rot="-5400000">
        <a:off x="2962656" y="205028"/>
        <a:ext cx="5209983" cy="1052927"/>
      </dsp:txXfrm>
    </dsp:sp>
    <dsp:sp modelId="{6D429D68-1320-455D-A4A2-777316C44FA5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BUKU 1               </a:t>
          </a:r>
          <a:r>
            <a:rPr lang="id-ID" sz="2000" b="1" kern="1200" dirty="0" smtClean="0">
              <a:solidFill>
                <a:schemeClr val="bg1"/>
              </a:solidFill>
            </a:rPr>
            <a:t>NASKAH AKADEMIK</a:t>
          </a:r>
          <a:endParaRPr lang="id-ID" sz="2000" b="1" kern="1200" dirty="0">
            <a:solidFill>
              <a:schemeClr val="bg1"/>
            </a:solidFill>
          </a:endParaRPr>
        </a:p>
      </dsp:txBody>
      <dsp:txXfrm>
        <a:off x="71201" y="73410"/>
        <a:ext cx="2820254" cy="1316160"/>
      </dsp:txXfrm>
    </dsp:sp>
    <dsp:sp modelId="{CEA62388-26DB-4752-BED2-93E51914F80B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PEN</a:t>
          </a:r>
          <a:r>
            <a:rPr lang="en-US" sz="2000" kern="1200" dirty="0" smtClean="0"/>
            <a:t>ILAIAN </a:t>
          </a:r>
          <a:r>
            <a:rPr lang="id-ID" sz="2000" kern="1200" dirty="0" smtClean="0"/>
            <a:t>PORTOFOLIO, </a:t>
          </a:r>
          <a:r>
            <a:rPr lang="en-US" sz="2000" kern="1200" dirty="0" smtClean="0"/>
            <a:t>PENYUSUNAN PORTOFOLIO </a:t>
          </a:r>
          <a:r>
            <a:rPr lang="id-ID" sz="2000" kern="1200" dirty="0" smtClean="0"/>
            <a:t> DAN  SISTEMATIKA PORTOFOLIO 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LAMPIRAN-LAMPIRAN</a:t>
          </a:r>
          <a:endParaRPr lang="id-ID" sz="2000" kern="1200" dirty="0"/>
        </a:p>
      </dsp:txBody>
      <dsp:txXfrm rot="-5400000">
        <a:off x="2962656" y="1736518"/>
        <a:ext cx="5209983" cy="1052927"/>
      </dsp:txXfrm>
    </dsp:sp>
    <dsp:sp modelId="{509E9992-CB53-48B4-8918-74771E5B0669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BUKU 2            </a:t>
          </a:r>
          <a:r>
            <a:rPr lang="en-US" sz="2000" b="1" kern="1200" dirty="0" smtClean="0"/>
            <a:t>PENILAIAN </a:t>
          </a:r>
          <a:r>
            <a:rPr lang="id-ID" sz="2000" b="1" kern="1200" dirty="0" smtClean="0"/>
            <a:t>PORTOFOLIO </a:t>
          </a:r>
          <a:r>
            <a:rPr lang="id-ID" sz="2000" kern="1200" dirty="0" smtClean="0"/>
            <a:t> </a:t>
          </a:r>
          <a:endParaRPr lang="id-ID" sz="2000" kern="1200" dirty="0"/>
        </a:p>
      </dsp:txBody>
      <dsp:txXfrm>
        <a:off x="71201" y="1604901"/>
        <a:ext cx="2820254" cy="1316160"/>
      </dsp:txXfrm>
    </dsp:sp>
    <dsp:sp modelId="{37FA88AB-22F6-4F65-BAC7-4654C370C93F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2000" kern="1200" dirty="0" smtClean="0"/>
            <a:t>PENDAHULUAN</a:t>
          </a:r>
          <a:r>
            <a:rPr lang="id-ID" sz="2000" kern="1200" dirty="0" smtClean="0"/>
            <a:t>, SIS</a:t>
          </a:r>
          <a:r>
            <a:rPr lang="en-US" sz="2000" kern="1200" dirty="0" smtClean="0"/>
            <a:t>TEMATIKA PROSEDUR OPERASIONAL BAKU</a:t>
          </a:r>
          <a:r>
            <a:rPr lang="id-ID" sz="2000" kern="1200" dirty="0" smtClean="0"/>
            <a:t>, PANDUAN PENGISIAN BLANKO SERTIFIKAT	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LAMPIRAN-LAMPIRAN</a:t>
          </a:r>
          <a:endParaRPr lang="id-ID" sz="2000" kern="1200" dirty="0"/>
        </a:p>
      </dsp:txBody>
      <dsp:txXfrm rot="-5400000">
        <a:off x="2962656" y="3268008"/>
        <a:ext cx="5209983" cy="1052927"/>
      </dsp:txXfrm>
    </dsp:sp>
    <dsp:sp modelId="{42FCCDA0-C834-4844-BFE1-FEA80C41C48A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BUKU 3                      </a:t>
          </a:r>
          <a:r>
            <a:rPr lang="id-ID" sz="2000" b="1" kern="1200" dirty="0" smtClean="0"/>
            <a:t>POB</a:t>
          </a:r>
          <a:r>
            <a:rPr lang="id-ID" sz="2000" kern="1200" dirty="0" smtClean="0"/>
            <a:t> </a:t>
          </a:r>
          <a:r>
            <a:rPr lang="en-US" sz="2000" b="1" kern="1200" dirty="0" smtClean="0"/>
            <a:t>TALAKSANA SERDOS TERINTEGRASI</a:t>
          </a:r>
          <a:endParaRPr lang="id-ID" sz="2000" kern="1200" dirty="0"/>
        </a:p>
      </dsp:txBody>
      <dsp:txXfrm>
        <a:off x="71201" y="3136391"/>
        <a:ext cx="2820254" cy="1316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0.59677</cdr:x>
      <cdr:y>0.41935</cdr:y>
    </cdr:from>
    <cdr:to>
      <cdr:x>0.73387</cdr:x>
      <cdr:y>0.50422</cdr:y>
    </cdr:to>
    <cdr:sp macro="" textlink="">
      <cdr:nvSpPr>
        <cdr:cNvPr id="3" name="TextBox 9"/>
        <cdr:cNvSpPr txBox="1"/>
      </cdr:nvSpPr>
      <cdr:spPr>
        <a:xfrm xmlns:a="http://schemas.openxmlformats.org/drawingml/2006/main">
          <a:off x="5328592" y="1872208"/>
          <a:ext cx="1224136" cy="37890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d-ID" b="1" dirty="0" smtClean="0"/>
            <a:t>66,12%</a:t>
          </a:r>
          <a:endParaRPr lang="id-ID" b="1" dirty="0"/>
        </a:p>
      </cdr:txBody>
    </cdr:sp>
  </cdr:relSizeAnchor>
  <cdr:relSizeAnchor xmlns:cdr="http://schemas.openxmlformats.org/drawingml/2006/chartDrawing">
    <cdr:from>
      <cdr:x>0.3958</cdr:x>
      <cdr:y>0.41935</cdr:y>
    </cdr:from>
    <cdr:to>
      <cdr:x>0.5201</cdr:x>
      <cdr:y>0.50208</cdr:y>
    </cdr:to>
    <cdr:sp macro="" textlink="">
      <cdr:nvSpPr>
        <cdr:cNvPr id="5" name="TextBox 11"/>
        <cdr:cNvSpPr txBox="1"/>
      </cdr:nvSpPr>
      <cdr:spPr>
        <a:xfrm xmlns:a="http://schemas.openxmlformats.org/drawingml/2006/main">
          <a:off x="3534077" y="1872208"/>
          <a:ext cx="11099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d-ID" b="1" dirty="0" smtClean="0"/>
            <a:t>65,40%</a:t>
          </a:r>
          <a:endParaRPr lang="id-ID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6C22F-9026-4316-BB4A-00F503F16333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7E8E7-8F33-4DFD-8588-3784EBA25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1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9E074D9-8FA6-425F-BA49-167EFB7489E5}" type="slidenum">
              <a:rPr lang="en-US"/>
              <a:pPr/>
              <a:t>4</a:t>
            </a:fld>
            <a:endParaRPr lang="en-US"/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68438" y="769938"/>
            <a:ext cx="3921125" cy="29416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52743" y="4001943"/>
            <a:ext cx="5552515" cy="4310784"/>
          </a:xfrm>
          <a:noFill/>
          <a:ln/>
        </p:spPr>
        <p:txBody>
          <a:bodyPr wrap="none" anchor="ctr"/>
          <a:lstStyle/>
          <a:p>
            <a:endParaRPr 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D397A11-ABF4-46AD-B6CE-CFCF23219AB0}" type="slidenum">
              <a:rPr lang="en-US"/>
              <a:pPr/>
              <a:t>7</a:t>
            </a:fld>
            <a:endParaRPr lang="en-US"/>
          </a:p>
        </p:txBody>
      </p:sp>
      <p:sp>
        <p:nvSpPr>
          <p:cNvPr id="296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68438" y="769938"/>
            <a:ext cx="3921125" cy="29416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7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52743" y="4001943"/>
            <a:ext cx="5552515" cy="4310784"/>
          </a:xfrm>
          <a:noFill/>
          <a:ln/>
        </p:spPr>
        <p:txBody>
          <a:bodyPr wrap="none" anchor="ctr"/>
          <a:lstStyle/>
          <a:p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F73CB07-3A43-43EF-A3C6-60E9CC454031}" type="slidenum">
              <a:rPr lang="en-US"/>
              <a:pPr/>
              <a:t>8</a:t>
            </a:fld>
            <a:endParaRPr lang="en-US"/>
          </a:p>
        </p:txBody>
      </p:sp>
      <p:sp>
        <p:nvSpPr>
          <p:cNvPr id="317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68438" y="769938"/>
            <a:ext cx="3921125" cy="29416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52743" y="4001943"/>
            <a:ext cx="5552515" cy="4310784"/>
          </a:xfrm>
          <a:noFill/>
          <a:ln/>
        </p:spPr>
        <p:txBody>
          <a:bodyPr wrap="none" anchor="ctr"/>
          <a:lstStyle/>
          <a:p>
            <a:endParaRPr lang="id-ID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9FC713-6606-4F23-B88B-4CC3A5D97B9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47E9B-DC70-4743-84E8-9AA28A3E8CAE}" type="slidenum">
              <a:rPr lang="id-ID" smtClean="0"/>
              <a:pPr/>
              <a:t>12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35671-E987-49DF-B10D-5311FEEFE0A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83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A6305-E2CC-4990-AC17-34F05C031F1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933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5F71D-66E3-4C67-9DF2-1E8A6234CD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057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173F4-442B-477F-B218-AC68497D15B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76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F3499-0A0F-4EE7-99CF-BCC6132B0B4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472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25109-E7C5-4341-A794-4AD5753A960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7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CF417-7D19-4485-B219-776F54BAF2D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344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08508-AB00-4B7A-91A0-F5CBEC25778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1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A703B7-5EDE-4F6E-9520-7436474590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22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A10E6-C60C-4C13-B85E-C54AB1960F8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363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EC983-322D-429E-B9FD-D18F6414E89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69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DD8B00-52F8-41B5-A317-940B5F0FD552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468313" y="5084762"/>
            <a:ext cx="5543847" cy="1080541"/>
          </a:xfrm>
        </p:spPr>
        <p:txBody>
          <a:bodyPr/>
          <a:lstStyle/>
          <a:p>
            <a:pPr algn="l"/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TIM SERDOS</a:t>
            </a:r>
            <a:b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US" sz="1400" kern="1200" dirty="0" smtClean="0">
                <a:solidFill>
                  <a:srgbClr val="000066"/>
                </a:solidFill>
                <a:latin typeface="+mn-lt"/>
                <a:cs typeface="Arial" pitchFamily="34" charset="0"/>
              </a:rPr>
              <a:t>DIREKTORAT PENDIDIK DAN TENAGA KEPENDIDIKAN KEMENTERIAN RISET, TEKNOLOGI, DAN PENDIDIKAN TINGGI</a:t>
            </a:r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2015</a:t>
            </a:r>
            <a:endParaRPr lang="es-ES" sz="1400" b="1" dirty="0">
              <a:solidFill>
                <a:schemeClr val="tx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216" name="Picture 1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011487" cy="39604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923928" y="593784"/>
            <a:ext cx="5076056" cy="1470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defRPr sz="4000" b="1" kern="1200">
                <a:solidFill>
                  <a:srgbClr val="FCAB1A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44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SOSIALISASI SERDOS 2015</a:t>
            </a:r>
            <a:endParaRPr lang="en-US" altLang="en-US" sz="4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0872" y="188640"/>
            <a:ext cx="8229600" cy="1069848"/>
          </a:xfrm>
          <a:noFill/>
        </p:spPr>
        <p:txBody>
          <a:bodyPr>
            <a:noAutofit/>
          </a:bodyPr>
          <a:lstStyle/>
          <a:p>
            <a:pPr algn="ctr"/>
            <a:r>
              <a:rPr lang="id-ID" sz="3200" b="1" dirty="0" smtClean="0">
                <a:solidFill>
                  <a:schemeClr val="tx1"/>
                </a:solidFill>
              </a:rPr>
              <a:t>PEMBAHARUAN  SERDOS 2015 </a:t>
            </a:r>
            <a:endParaRPr lang="id-ID" sz="3200" b="1" dirty="0">
              <a:solidFill>
                <a:schemeClr val="tx1"/>
              </a:solidFill>
            </a:endParaRPr>
          </a:p>
        </p:txBody>
      </p:sp>
      <p:sp>
        <p:nvSpPr>
          <p:cNvPr id="7" name="Parallelogram 6"/>
          <p:cNvSpPr/>
          <p:nvPr/>
        </p:nvSpPr>
        <p:spPr>
          <a:xfrm>
            <a:off x="5004048" y="1556792"/>
            <a:ext cx="2664296" cy="1368152"/>
          </a:xfrm>
          <a:prstGeom prst="parallelogram">
            <a:avLst>
              <a:gd name="adj" fmla="val 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REKAM JEJAK KOMPETENSI  DOSEN</a:t>
            </a:r>
            <a:endParaRPr lang="id-ID" sz="2000" dirty="0"/>
          </a:p>
        </p:txBody>
      </p:sp>
      <p:sp>
        <p:nvSpPr>
          <p:cNvPr id="9" name="Chevron 8"/>
          <p:cNvSpPr/>
          <p:nvPr/>
        </p:nvSpPr>
        <p:spPr>
          <a:xfrm>
            <a:off x="3995936" y="3429000"/>
            <a:ext cx="3888432" cy="1512168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</a:rPr>
              <a:t>SKOR PENILAIAN  PERSEPSIONAL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236296" y="3284984"/>
            <a:ext cx="1907704" cy="1800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</a:rPr>
              <a:t>DOSEN PROFE-SIONAL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2" name="Parallelogram 11"/>
          <p:cNvSpPr/>
          <p:nvPr/>
        </p:nvSpPr>
        <p:spPr>
          <a:xfrm>
            <a:off x="3851920" y="5445224"/>
            <a:ext cx="1872208" cy="1152128"/>
          </a:xfrm>
          <a:prstGeom prst="parallelogram">
            <a:avLst>
              <a:gd name="adj" fmla="val 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SKOR  TES BAHASA INGGRIS  </a:t>
            </a:r>
            <a:endParaRPr lang="id-ID" sz="2000" dirty="0"/>
          </a:p>
        </p:txBody>
      </p:sp>
      <p:sp>
        <p:nvSpPr>
          <p:cNvPr id="13" name="Parallelogram 12"/>
          <p:cNvSpPr/>
          <p:nvPr/>
        </p:nvSpPr>
        <p:spPr>
          <a:xfrm>
            <a:off x="2195736" y="1556792"/>
            <a:ext cx="2664296" cy="1368152"/>
          </a:xfrm>
          <a:prstGeom prst="parallelogram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REKAM JEJAK PRESTASI  TRIDHARMA</a:t>
            </a:r>
            <a:endParaRPr lang="id-ID" sz="2000" dirty="0"/>
          </a:p>
        </p:txBody>
      </p:sp>
      <p:sp>
        <p:nvSpPr>
          <p:cNvPr id="14" name="Parallelogram 13"/>
          <p:cNvSpPr/>
          <p:nvPr/>
        </p:nvSpPr>
        <p:spPr>
          <a:xfrm>
            <a:off x="1907704" y="5373216"/>
            <a:ext cx="1800200" cy="1152128"/>
          </a:xfrm>
          <a:prstGeom prst="parallelogram">
            <a:avLst>
              <a:gd name="adj" fmla="val 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SKOR   PUBLIKASI ILMIAH</a:t>
            </a:r>
            <a:endParaRPr lang="id-ID" sz="2000" dirty="0"/>
          </a:p>
        </p:txBody>
      </p:sp>
      <p:sp>
        <p:nvSpPr>
          <p:cNvPr id="16" name="Down Arrow 15"/>
          <p:cNvSpPr/>
          <p:nvPr/>
        </p:nvSpPr>
        <p:spPr>
          <a:xfrm>
            <a:off x="2843808" y="3068960"/>
            <a:ext cx="576064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Down Arrow 17"/>
          <p:cNvSpPr/>
          <p:nvPr/>
        </p:nvSpPr>
        <p:spPr>
          <a:xfrm>
            <a:off x="755576" y="3068960"/>
            <a:ext cx="576064" cy="21602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Down Arrow 18"/>
          <p:cNvSpPr/>
          <p:nvPr/>
        </p:nvSpPr>
        <p:spPr>
          <a:xfrm>
            <a:off x="5076056" y="3068960"/>
            <a:ext cx="576064" cy="28803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 14"/>
          <p:cNvSpPr/>
          <p:nvPr/>
        </p:nvSpPr>
        <p:spPr>
          <a:xfrm>
            <a:off x="467544" y="5373216"/>
            <a:ext cx="1152128" cy="11521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SKOR TPA</a:t>
            </a:r>
            <a:endParaRPr lang="id-ID" sz="2000" dirty="0"/>
          </a:p>
        </p:txBody>
      </p:sp>
      <p:sp>
        <p:nvSpPr>
          <p:cNvPr id="20" name="Cross 19"/>
          <p:cNvSpPr/>
          <p:nvPr/>
        </p:nvSpPr>
        <p:spPr>
          <a:xfrm>
            <a:off x="2627784" y="4941168"/>
            <a:ext cx="360040" cy="360040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Cross 20"/>
          <p:cNvSpPr/>
          <p:nvPr/>
        </p:nvSpPr>
        <p:spPr>
          <a:xfrm>
            <a:off x="4644008" y="5013176"/>
            <a:ext cx="432048" cy="360040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Bent-Up Arrow 21"/>
          <p:cNvSpPr/>
          <p:nvPr/>
        </p:nvSpPr>
        <p:spPr>
          <a:xfrm rot="16200000">
            <a:off x="7740352" y="1988840"/>
            <a:ext cx="936104" cy="936104"/>
          </a:xfrm>
          <a:prstGeom prst="bent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/>
          <p:cNvSpPr/>
          <p:nvPr/>
        </p:nvSpPr>
        <p:spPr>
          <a:xfrm>
            <a:off x="72008" y="1556792"/>
            <a:ext cx="2051720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POTENSI AKADEMIK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1547664" y="3429000"/>
            <a:ext cx="3168352" cy="1512168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SKOR PENILAIAN  DESKRIPSI DIRI &amp; CV</a:t>
            </a:r>
            <a:endParaRPr lang="id-ID" sz="2000" dirty="0"/>
          </a:p>
        </p:txBody>
      </p:sp>
      <p:sp>
        <p:nvSpPr>
          <p:cNvPr id="25" name="Parallelogram 24"/>
          <p:cNvSpPr/>
          <p:nvPr/>
        </p:nvSpPr>
        <p:spPr>
          <a:xfrm>
            <a:off x="5868144" y="5445224"/>
            <a:ext cx="2232248" cy="1152128"/>
          </a:xfrm>
          <a:prstGeom prst="parallelogram">
            <a:avLst>
              <a:gd name="adj" fmla="val 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SKOR  SERTFIKAT PEKERTI/AA  </a:t>
            </a:r>
            <a:endParaRPr lang="id-ID" sz="2000" dirty="0"/>
          </a:p>
        </p:txBody>
      </p:sp>
      <p:sp>
        <p:nvSpPr>
          <p:cNvPr id="26" name="Cross 25"/>
          <p:cNvSpPr/>
          <p:nvPr/>
        </p:nvSpPr>
        <p:spPr>
          <a:xfrm>
            <a:off x="6228184" y="5013176"/>
            <a:ext cx="432048" cy="360040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1027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PEMBAHARUAN SERDOS 2015</a:t>
            </a:r>
            <a:endParaRPr lang="id-ID" sz="32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4199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877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BUKU PEDOMAN SERTIFIKASI PENDIDIK UNTUK DOSEN (SERDOS) TERINTEGRASI</a:t>
            </a:r>
            <a:endParaRPr lang="id-ID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79147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7163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6" name="Picture 1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22130"/>
            <a:ext cx="3672408" cy="48296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716016" y="332656"/>
            <a:ext cx="4392488" cy="9361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defRPr sz="4000" b="1" kern="1200">
                <a:solidFill>
                  <a:srgbClr val="FCAB1A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18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BUKU-1:</a:t>
            </a:r>
            <a:endParaRPr lang="en-GB" altLang="en-US" sz="1800" dirty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  <a:p>
            <a:pPr algn="l" eaLnBrk="1" hangingPunct="1"/>
            <a:r>
              <a:rPr lang="en-US" altLang="en-US" sz="18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NASKAH AKADEMIK </a:t>
            </a:r>
            <a:endParaRPr lang="en-US" altLang="en-US" sz="1800" i="1" dirty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1520" y="2132856"/>
            <a:ext cx="4392488" cy="1470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defRPr sz="4000" b="1" kern="1200">
                <a:solidFill>
                  <a:srgbClr val="FCAB1A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3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SERTIFIKASI</a:t>
            </a:r>
            <a:r>
              <a:rPr lang="en-GB" altLang="en-US" sz="3200" dirty="0" smtClean="0">
                <a:solidFill>
                  <a:schemeClr val="tx1"/>
                </a:solidFill>
              </a:rPr>
              <a:t> PENDIDIK UNTUK DOSEN</a:t>
            </a:r>
            <a:endParaRPr lang="en-US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468313" y="5084762"/>
            <a:ext cx="5543847" cy="1080541"/>
          </a:xfrm>
        </p:spPr>
        <p:txBody>
          <a:bodyPr/>
          <a:lstStyle/>
          <a:p>
            <a:pPr algn="l"/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TIM SERDOS</a:t>
            </a:r>
            <a:b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US" sz="1400" kern="1200" dirty="0" smtClean="0">
                <a:solidFill>
                  <a:srgbClr val="000066"/>
                </a:solidFill>
                <a:latin typeface="+mn-lt"/>
                <a:cs typeface="Arial" pitchFamily="34" charset="0"/>
              </a:rPr>
              <a:t>DIREKTORAT PENDIDIK DAN TENAGA KEPENDIDIKAN KEMENTERIAN RISET, TEKNOLOGI, DAN </a:t>
            </a:r>
            <a:br>
              <a:rPr lang="en-US" sz="1400" kern="1200" dirty="0" smtClean="0">
                <a:solidFill>
                  <a:srgbClr val="000066"/>
                </a:solidFill>
                <a:latin typeface="+mn-lt"/>
                <a:cs typeface="Arial" pitchFamily="34" charset="0"/>
              </a:rPr>
            </a:br>
            <a:r>
              <a:rPr lang="en-US" sz="1400" kern="1200" dirty="0" smtClean="0">
                <a:solidFill>
                  <a:srgbClr val="000066"/>
                </a:solidFill>
                <a:latin typeface="+mn-lt"/>
                <a:cs typeface="Arial" pitchFamily="34" charset="0"/>
              </a:rPr>
              <a:t>PENDIDIKAN TINGGI</a:t>
            </a:r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GB" altLang="en-US" sz="1400" dirty="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2015</a:t>
            </a:r>
            <a:endParaRPr lang="es-ES" sz="1400" b="1" dirty="0">
              <a:solidFill>
                <a:schemeClr val="tx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70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id-ID" sz="3200" b="1" dirty="0" smtClean="0">
                <a:latin typeface="+mn-lt"/>
                <a:ea typeface="Verdana" pitchFamily="34" charset="0"/>
                <a:cs typeface="Verdana" pitchFamily="34" charset="0"/>
              </a:rPr>
              <a:t>LATAR BELAKANG</a:t>
            </a:r>
            <a:endParaRPr lang="en-US" sz="3200" b="1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id-ID" sz="2800" dirty="0">
                <a:latin typeface="Candara" pitchFamily="34" charset="0"/>
              </a:rPr>
              <a:t>Dosen adalah salah satu komponen esensial dalam suatu sistem pendidikan di perguruan tinggi</a:t>
            </a:r>
            <a:endParaRPr lang="en-US" sz="2800" dirty="0">
              <a:latin typeface="Candara" pitchFamily="34" charset="0"/>
            </a:endParaRPr>
          </a:p>
          <a:p>
            <a:pPr eaLnBrk="1" hangingPunct="1">
              <a:defRPr/>
            </a:pPr>
            <a:r>
              <a:rPr lang="en-US" sz="2800" dirty="0">
                <a:latin typeface="Candara" pitchFamily="34" charset="0"/>
              </a:rPr>
              <a:t>A</a:t>
            </a:r>
            <a:r>
              <a:rPr lang="id-ID" sz="2800" dirty="0">
                <a:latin typeface="Candara" pitchFamily="34" charset="0"/>
              </a:rPr>
              <a:t>manat UU Nomor 14 Tahun 2005 tentang Guru dan Dosen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tentang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profesionalisasi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dosen</a:t>
            </a:r>
            <a:endParaRPr lang="en-US" sz="2800" dirty="0">
              <a:latin typeface="Candara" pitchFamily="34" charset="0"/>
            </a:endParaRPr>
          </a:p>
          <a:p>
            <a:pPr eaLnBrk="1" hangingPunct="1">
              <a:defRPr/>
            </a:pPr>
            <a:r>
              <a:rPr lang="id-ID" sz="2800" dirty="0">
                <a:latin typeface="Candara" pitchFamily="34" charset="0"/>
              </a:rPr>
              <a:t>Surat Keputusan Menkowasbangpan Nomor 38 Tahun 1999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tentang</a:t>
            </a:r>
            <a:r>
              <a:rPr lang="en-US" sz="2800" dirty="0">
                <a:latin typeface="Candara" pitchFamily="34" charset="0"/>
              </a:rPr>
              <a:t> K</a:t>
            </a:r>
            <a:r>
              <a:rPr lang="id-ID" sz="2800" dirty="0">
                <a:latin typeface="Candara" pitchFamily="34" charset="0"/>
              </a:rPr>
              <a:t>ualifikasi </a:t>
            </a:r>
            <a:r>
              <a:rPr lang="en-US" sz="2800" dirty="0">
                <a:latin typeface="Candara" pitchFamily="34" charset="0"/>
              </a:rPr>
              <a:t>A</a:t>
            </a:r>
            <a:r>
              <a:rPr lang="id-ID" sz="2800" dirty="0">
                <a:latin typeface="Candara" pitchFamily="34" charset="0"/>
              </a:rPr>
              <a:t>kademik </a:t>
            </a:r>
            <a:r>
              <a:rPr lang="en-US" sz="2800" dirty="0">
                <a:latin typeface="Candara" pitchFamily="34" charset="0"/>
              </a:rPr>
              <a:t>D</a:t>
            </a:r>
            <a:r>
              <a:rPr lang="id-ID" sz="2800" dirty="0">
                <a:latin typeface="Candara" pitchFamily="34" charset="0"/>
              </a:rPr>
              <a:t>osen dan berbagai aspek unjuk kerja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dosen</a:t>
            </a:r>
            <a:endParaRPr lang="en-US" sz="2800" dirty="0">
              <a:latin typeface="Candara" pitchFamily="34" charset="0"/>
            </a:endParaRPr>
          </a:p>
          <a:p>
            <a:pPr eaLnBrk="1" hangingPunct="1">
              <a:defRPr/>
            </a:pPr>
            <a:r>
              <a:rPr lang="en-US" sz="2800" dirty="0" err="1">
                <a:latin typeface="Candara" pitchFamily="34" charset="0"/>
              </a:rPr>
              <a:t>Permenpan</a:t>
            </a:r>
            <a:r>
              <a:rPr lang="en-US" sz="2800" dirty="0">
                <a:latin typeface="Candara" pitchFamily="34" charset="0"/>
              </a:rPr>
              <a:t> &amp; RB No. 17/2013 </a:t>
            </a:r>
            <a:r>
              <a:rPr lang="en-US" sz="2800" dirty="0" err="1">
                <a:latin typeface="Candara" pitchFamily="34" charset="0"/>
              </a:rPr>
              <a:t>dan</a:t>
            </a:r>
            <a:r>
              <a:rPr lang="en-US" sz="2800" dirty="0">
                <a:latin typeface="Candara" pitchFamily="34" charset="0"/>
              </a:rPr>
              <a:t> No. 46/2013 </a:t>
            </a:r>
            <a:r>
              <a:rPr lang="en-US" sz="2800" dirty="0" err="1">
                <a:latin typeface="Candara" pitchFamily="34" charset="0"/>
              </a:rPr>
              <a:t>tentang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Jabatan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Fungsional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Dosen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dan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Angka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Kreditnya</a:t>
            </a:r>
            <a:endParaRPr lang="en-US" sz="2800" dirty="0">
              <a:latin typeface="Candara" pitchFamily="34" charset="0"/>
            </a:endParaRPr>
          </a:p>
          <a:p>
            <a:pPr eaLnBrk="1" hangingPunct="1">
              <a:defRPr/>
            </a:pPr>
            <a:r>
              <a:rPr lang="id-ID" sz="2800" dirty="0">
                <a:latin typeface="Candara" pitchFamily="34" charset="0"/>
              </a:rPr>
              <a:t>Kompetensi dosen</a:t>
            </a:r>
            <a:r>
              <a:rPr lang="en-US" sz="2800" dirty="0">
                <a:latin typeface="Candara" pitchFamily="34" charset="0"/>
              </a:rPr>
              <a:t>: </a:t>
            </a:r>
            <a:r>
              <a:rPr lang="en-US" sz="2800" dirty="0" err="1">
                <a:latin typeface="Candara" pitchFamily="34" charset="0"/>
              </a:rPr>
              <a:t>Profesional</a:t>
            </a:r>
            <a:r>
              <a:rPr lang="en-US" sz="2800" dirty="0">
                <a:latin typeface="Candara" pitchFamily="34" charset="0"/>
              </a:rPr>
              <a:t>, </a:t>
            </a:r>
            <a:r>
              <a:rPr lang="en-US" sz="2800" dirty="0" err="1">
                <a:latin typeface="Candara" pitchFamily="34" charset="0"/>
              </a:rPr>
              <a:t>Pedagogik</a:t>
            </a:r>
            <a:r>
              <a:rPr lang="en-US" sz="2800" dirty="0">
                <a:latin typeface="Candara" pitchFamily="34" charset="0"/>
              </a:rPr>
              <a:t>, </a:t>
            </a:r>
            <a:r>
              <a:rPr lang="en-US" sz="2800" dirty="0" err="1">
                <a:latin typeface="Candara" pitchFamily="34" charset="0"/>
              </a:rPr>
              <a:t>Sosial</a:t>
            </a:r>
            <a:r>
              <a:rPr lang="en-US" sz="2800" dirty="0">
                <a:latin typeface="Candara" pitchFamily="34" charset="0"/>
              </a:rPr>
              <a:t>, </a:t>
            </a:r>
            <a:r>
              <a:rPr lang="en-US" sz="2800" dirty="0" err="1">
                <a:latin typeface="Candara" pitchFamily="34" charset="0"/>
              </a:rPr>
              <a:t>dan</a:t>
            </a:r>
            <a:r>
              <a:rPr lang="en-US" sz="2800" dirty="0">
                <a:latin typeface="Candara" pitchFamily="34" charset="0"/>
              </a:rPr>
              <a:t> </a:t>
            </a:r>
            <a:r>
              <a:rPr lang="en-US" sz="2800" dirty="0" err="1">
                <a:latin typeface="Candara" pitchFamily="34" charset="0"/>
              </a:rPr>
              <a:t>Kepribadian</a:t>
            </a:r>
            <a:endParaRPr lang="en-US" sz="2800" dirty="0">
              <a:latin typeface="Candara" pitchFamily="34" charset="0"/>
            </a:endParaRPr>
          </a:p>
          <a:p>
            <a:endParaRPr lang="id-ID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E2961-FB47-4B18-9056-384560931495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2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TUJUAN SERDOS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menilai</a:t>
            </a:r>
            <a:r>
              <a:rPr lang="en-GB" dirty="0" smtClean="0"/>
              <a:t> </a:t>
            </a:r>
            <a:r>
              <a:rPr lang="en-GB" dirty="0" err="1"/>
              <a:t>profesionalisme</a:t>
            </a:r>
            <a:r>
              <a:rPr lang="en-GB" dirty="0"/>
              <a:t> </a:t>
            </a:r>
            <a:r>
              <a:rPr lang="en-GB" dirty="0" err="1"/>
              <a:t>dosen</a:t>
            </a:r>
            <a:r>
              <a:rPr lang="en-GB" dirty="0"/>
              <a:t> </a:t>
            </a:r>
            <a:r>
              <a:rPr lang="en-GB" dirty="0" err="1"/>
              <a:t>guna</a:t>
            </a:r>
            <a:r>
              <a:rPr lang="en-GB" dirty="0"/>
              <a:t> </a:t>
            </a:r>
            <a:r>
              <a:rPr lang="en-GB" dirty="0" err="1"/>
              <a:t>menentukan</a:t>
            </a:r>
            <a:r>
              <a:rPr lang="en-GB" dirty="0"/>
              <a:t> </a:t>
            </a:r>
            <a:r>
              <a:rPr lang="en-GB" dirty="0" err="1"/>
              <a:t>kelayakan</a:t>
            </a:r>
            <a:r>
              <a:rPr lang="en-GB" dirty="0"/>
              <a:t> </a:t>
            </a:r>
            <a:r>
              <a:rPr lang="en-GB" dirty="0" err="1"/>
              <a:t>dosen</a:t>
            </a:r>
            <a:r>
              <a:rPr lang="en-GB" dirty="0"/>
              <a:t> </a:t>
            </a:r>
            <a:r>
              <a:rPr lang="en-GB" dirty="0" err="1"/>
              <a:t>dalam</a:t>
            </a:r>
            <a:r>
              <a:rPr lang="en-GB" dirty="0"/>
              <a:t> </a:t>
            </a:r>
            <a:r>
              <a:rPr lang="en-GB" dirty="0" err="1"/>
              <a:t>melaksanakan</a:t>
            </a:r>
            <a:r>
              <a:rPr lang="en-GB" dirty="0"/>
              <a:t> </a:t>
            </a:r>
            <a:r>
              <a:rPr lang="en-GB" dirty="0" err="1"/>
              <a:t>tugas</a:t>
            </a:r>
            <a:r>
              <a:rPr lang="en-GB" dirty="0"/>
              <a:t>, </a:t>
            </a:r>
            <a:endParaRPr lang="id-ID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melindungi</a:t>
            </a:r>
            <a:r>
              <a:rPr lang="en-GB" dirty="0" smtClean="0"/>
              <a:t> </a:t>
            </a:r>
            <a:r>
              <a:rPr lang="en-GB" dirty="0" err="1"/>
              <a:t>profesi</a:t>
            </a:r>
            <a:r>
              <a:rPr lang="en-GB" dirty="0"/>
              <a:t> </a:t>
            </a:r>
            <a:r>
              <a:rPr lang="en-GB" dirty="0" err="1"/>
              <a:t>dosen</a:t>
            </a:r>
            <a:r>
              <a:rPr lang="en-GB" dirty="0"/>
              <a:t> </a:t>
            </a:r>
            <a:r>
              <a:rPr lang="en-GB" dirty="0" err="1"/>
              <a:t>sebagai</a:t>
            </a:r>
            <a:r>
              <a:rPr lang="en-GB" dirty="0"/>
              <a:t> </a:t>
            </a:r>
            <a:r>
              <a:rPr lang="en-GB" dirty="0" err="1"/>
              <a:t>agen</a:t>
            </a:r>
            <a:r>
              <a:rPr lang="en-GB" dirty="0"/>
              <a:t> </a:t>
            </a:r>
            <a:r>
              <a:rPr lang="en-GB" dirty="0" err="1"/>
              <a:t>pembelajaran</a:t>
            </a:r>
            <a:r>
              <a:rPr lang="en-GB" dirty="0"/>
              <a:t> di </a:t>
            </a:r>
            <a:r>
              <a:rPr lang="en-GB" dirty="0" err="1"/>
              <a:t>perguruan</a:t>
            </a:r>
            <a:r>
              <a:rPr lang="en-GB" dirty="0"/>
              <a:t> </a:t>
            </a:r>
            <a:r>
              <a:rPr lang="en-GB" dirty="0" err="1"/>
              <a:t>tinggi</a:t>
            </a:r>
            <a:r>
              <a:rPr lang="en-GB" dirty="0"/>
              <a:t>, </a:t>
            </a:r>
            <a:endParaRPr lang="id-ID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meningkatkan</a:t>
            </a:r>
            <a:r>
              <a:rPr lang="en-GB" dirty="0" smtClean="0"/>
              <a:t> </a:t>
            </a:r>
            <a:r>
              <a:rPr lang="en-GB" dirty="0"/>
              <a:t>proses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err="1"/>
              <a:t>hasil</a:t>
            </a:r>
            <a:r>
              <a:rPr lang="en-GB" dirty="0"/>
              <a:t> </a:t>
            </a:r>
            <a:r>
              <a:rPr lang="en-GB" dirty="0" err="1"/>
              <a:t>pendidikan</a:t>
            </a:r>
            <a:r>
              <a:rPr lang="en-US" dirty="0"/>
              <a:t>,</a:t>
            </a:r>
            <a:r>
              <a:rPr lang="en-GB" dirty="0"/>
              <a:t> </a:t>
            </a:r>
            <a:endParaRPr lang="id-ID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mempercepat</a:t>
            </a:r>
            <a:r>
              <a:rPr lang="en-GB" dirty="0" smtClean="0"/>
              <a:t> </a:t>
            </a:r>
            <a:r>
              <a:rPr lang="en-GB" dirty="0" err="1"/>
              <a:t>terwujudnya</a:t>
            </a:r>
            <a:r>
              <a:rPr lang="en-GB" dirty="0"/>
              <a:t> </a:t>
            </a:r>
            <a:r>
              <a:rPr lang="en-GB" dirty="0" err="1"/>
              <a:t>tujuan</a:t>
            </a:r>
            <a:r>
              <a:rPr lang="en-GB" dirty="0"/>
              <a:t> </a:t>
            </a:r>
            <a:r>
              <a:rPr lang="en-GB" dirty="0" err="1"/>
              <a:t>pendidikan</a:t>
            </a:r>
            <a:r>
              <a:rPr lang="en-GB" dirty="0"/>
              <a:t> </a:t>
            </a:r>
            <a:r>
              <a:rPr lang="en-GB" dirty="0" err="1"/>
              <a:t>nasional</a:t>
            </a:r>
            <a:r>
              <a:rPr lang="en-GB" dirty="0"/>
              <a:t>, </a:t>
            </a:r>
            <a:r>
              <a:rPr lang="en-US" dirty="0" err="1" smtClean="0"/>
              <a:t>dan</a:t>
            </a:r>
            <a:r>
              <a:rPr lang="id-ID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meningkatkan</a:t>
            </a:r>
            <a:r>
              <a:rPr lang="en-GB" dirty="0" smtClean="0"/>
              <a:t> </a:t>
            </a:r>
            <a:r>
              <a:rPr lang="en-GB" dirty="0" err="1"/>
              <a:t>kesadaran</a:t>
            </a:r>
            <a:r>
              <a:rPr lang="en-GB" dirty="0"/>
              <a:t> </a:t>
            </a:r>
            <a:r>
              <a:rPr lang="en-GB" dirty="0" err="1"/>
              <a:t>dosen</a:t>
            </a:r>
            <a:r>
              <a:rPr lang="en-GB" dirty="0"/>
              <a:t> </a:t>
            </a:r>
            <a:r>
              <a:rPr lang="en-US" dirty="0" err="1"/>
              <a:t>terhadap</a:t>
            </a:r>
            <a:r>
              <a:rPr lang="en-GB" dirty="0"/>
              <a:t> </a:t>
            </a:r>
            <a:r>
              <a:rPr lang="en-GB" dirty="0" err="1"/>
              <a:t>kewajiban</a:t>
            </a:r>
            <a:r>
              <a:rPr lang="en-GB" dirty="0"/>
              <a:t> </a:t>
            </a:r>
            <a:r>
              <a:rPr lang="en-GB" dirty="0" err="1"/>
              <a:t>menju</a:t>
            </a:r>
            <a:r>
              <a:rPr lang="en-US" dirty="0"/>
              <a:t>n</a:t>
            </a:r>
            <a:r>
              <a:rPr lang="en-GB" dirty="0"/>
              <a:t>j</a:t>
            </a:r>
            <a:r>
              <a:rPr lang="en-US" dirty="0"/>
              <a:t>u</a:t>
            </a:r>
            <a:r>
              <a:rPr lang="en-GB" dirty="0" err="1"/>
              <a:t>ng</a:t>
            </a:r>
            <a:r>
              <a:rPr lang="en-GB" dirty="0"/>
              <a:t> </a:t>
            </a:r>
            <a:r>
              <a:rPr lang="en-GB" dirty="0" err="1"/>
              <a:t>tinggi</a:t>
            </a:r>
            <a:r>
              <a:rPr lang="en-GB" dirty="0"/>
              <a:t> </a:t>
            </a:r>
            <a:r>
              <a:rPr lang="en-GB" dirty="0" err="1"/>
              <a:t>kejujuran</a:t>
            </a:r>
            <a:r>
              <a:rPr lang="en-GB" dirty="0"/>
              <a:t>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err="1"/>
              <a:t>etika</a:t>
            </a:r>
            <a:r>
              <a:rPr lang="en-GB" dirty="0"/>
              <a:t> </a:t>
            </a:r>
            <a:r>
              <a:rPr lang="en-GB" dirty="0" err="1"/>
              <a:t>akademik</a:t>
            </a:r>
            <a:r>
              <a:rPr lang="en-GB" dirty="0"/>
              <a:t> </a:t>
            </a:r>
            <a:r>
              <a:rPr lang="en-GB" dirty="0" err="1"/>
              <a:t>terutama</a:t>
            </a:r>
            <a:r>
              <a:rPr lang="en-GB" dirty="0"/>
              <a:t> </a:t>
            </a:r>
            <a:r>
              <a:rPr lang="en-GB" dirty="0" err="1"/>
              <a:t>larangan</a:t>
            </a:r>
            <a:r>
              <a:rPr lang="en-GB" dirty="0"/>
              <a:t>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dirty="0" err="1"/>
              <a:t>melakukan</a:t>
            </a:r>
            <a:r>
              <a:rPr lang="en-GB" dirty="0"/>
              <a:t> </a:t>
            </a:r>
            <a:r>
              <a:rPr lang="en-GB" dirty="0" err="1"/>
              <a:t>plagi</a:t>
            </a:r>
            <a:r>
              <a:rPr lang="en-US" dirty="0" err="1"/>
              <a:t>asi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402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PETA KONSEP SERDOS</a:t>
            </a:r>
            <a:endParaRPr lang="id-ID" sz="3200" b="1" dirty="0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grpSp>
        <p:nvGrpSpPr>
          <p:cNvPr id="2049" name="Canvas 42"/>
          <p:cNvGrpSpPr>
            <a:grpSpLocks/>
          </p:cNvGrpSpPr>
          <p:nvPr/>
        </p:nvGrpSpPr>
        <p:grpSpPr bwMode="auto">
          <a:xfrm>
            <a:off x="539552" y="1556792"/>
            <a:ext cx="8064896" cy="4032448"/>
            <a:chOff x="0" y="0"/>
            <a:chExt cx="56464" cy="26289"/>
          </a:xfrm>
        </p:grpSpPr>
        <p:sp>
          <p:nvSpPr>
            <p:cNvPr id="5" name="AutoShap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6464" cy="26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grpSp>
          <p:nvGrpSpPr>
            <p:cNvPr id="6" name="Group 56"/>
            <p:cNvGrpSpPr>
              <a:grpSpLocks/>
            </p:cNvGrpSpPr>
            <p:nvPr/>
          </p:nvGrpSpPr>
          <p:grpSpPr bwMode="auto">
            <a:xfrm>
              <a:off x="1600" y="1143"/>
              <a:ext cx="52984" cy="24676"/>
              <a:chOff x="2052" y="7043"/>
              <a:chExt cx="8344" cy="3886"/>
            </a:xfrm>
          </p:grpSpPr>
          <p:sp>
            <p:nvSpPr>
              <p:cNvPr id="2059" name="AutoShape 45"/>
              <p:cNvSpPr>
                <a:spLocks noChangeArrowheads="1"/>
              </p:cNvSpPr>
              <p:nvPr/>
            </p:nvSpPr>
            <p:spPr bwMode="auto">
              <a:xfrm>
                <a:off x="2052" y="7043"/>
                <a:ext cx="2340" cy="1080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tabLst>
                    <a:tab pos="114300" algn="l"/>
                  </a:tabLst>
                </a:pPr>
                <a:r>
                  <a:rPr kumimoji="0" lang="id-ID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KUALIF</a:t>
                </a:r>
                <a:r>
                  <a: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IKASI</a:t>
                </a: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tabLst>
                    <a:tab pos="114300" algn="l"/>
                  </a:tabLst>
                </a:pPr>
                <a:r>
                  <a:rPr kumimoji="0" lang="id-ID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KOMPETENSI</a:t>
                </a:r>
                <a:endParaRPr kumimoji="0" lang="id-ID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tabLst>
                    <a:tab pos="114300" algn="l"/>
                  </a:tabLst>
                </a:pPr>
                <a:r>
                  <a:rPr kumimoji="0" lang="id-ID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KONTRIBUSI</a:t>
                </a:r>
                <a:endParaRPr kumimoji="0" lang="id-ID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14300" algn="l"/>
                  </a:tabLst>
                </a:pPr>
                <a:endParaRPr kumimoji="0" lang="id-ID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58" name="AutoShape 46"/>
              <p:cNvSpPr>
                <a:spLocks noChangeArrowheads="1"/>
              </p:cNvSpPr>
              <p:nvPr/>
            </p:nvSpPr>
            <p:spPr bwMode="auto">
              <a:xfrm>
                <a:off x="2276" y="9023"/>
                <a:ext cx="1936" cy="575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PROFESION</a:t>
                </a:r>
                <a:r>
                  <a:rPr kumimoji="0" lang="en-US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A</a:t>
                </a:r>
                <a:r>
                  <a:rPr kumimoji="0" lang="id-ID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L</a:t>
                </a:r>
                <a:endParaRPr kumimoji="0" lang="id-ID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57" name="AutoShape 47"/>
              <p:cNvSpPr>
                <a:spLocks noChangeArrowheads="1"/>
              </p:cNvSpPr>
              <p:nvPr/>
            </p:nvSpPr>
            <p:spPr bwMode="auto">
              <a:xfrm>
                <a:off x="5112" y="9023"/>
                <a:ext cx="1620" cy="540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id-ID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SERTIFIKASI</a:t>
                </a:r>
                <a:endParaRPr kumimoji="0" lang="id-ID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56" name="AutoShape 48"/>
              <p:cNvSpPr>
                <a:spLocks noChangeArrowheads="1"/>
              </p:cNvSpPr>
              <p:nvPr/>
            </p:nvSpPr>
            <p:spPr bwMode="auto">
              <a:xfrm>
                <a:off x="7632" y="8843"/>
                <a:ext cx="2520" cy="720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KEBERLANJUTAN</a:t>
                </a:r>
                <a:r>
                  <a:rPr kumimoji="0" lang="id-ID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 PROFESIONALISME</a:t>
                </a:r>
                <a:endParaRPr kumimoji="0" lang="id-ID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55" name="AutoShape 49"/>
              <p:cNvSpPr>
                <a:spLocks noChangeArrowheads="1"/>
              </p:cNvSpPr>
              <p:nvPr/>
            </p:nvSpPr>
            <p:spPr bwMode="auto">
              <a:xfrm>
                <a:off x="7516" y="10463"/>
                <a:ext cx="2880" cy="466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Times New Roman" pitchFamily="18" charset="0"/>
                    <a:cs typeface="Tahoma" pitchFamily="34" charset="0"/>
                  </a:rPr>
                  <a:t>PENINGKATAN MUTU</a:t>
                </a:r>
                <a:endParaRPr kumimoji="0" lang="en-US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AutoShape 50"/>
              <p:cNvSpPr>
                <a:spLocks noChangeArrowheads="1"/>
              </p:cNvSpPr>
              <p:nvPr/>
            </p:nvSpPr>
            <p:spPr bwMode="auto">
              <a:xfrm>
                <a:off x="2952" y="8303"/>
                <a:ext cx="540" cy="5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600"/>
              </a:p>
            </p:txBody>
          </p:sp>
          <p:sp>
            <p:nvSpPr>
              <p:cNvPr id="12" name="AutoShape 51"/>
              <p:cNvSpPr>
                <a:spLocks noChangeArrowheads="1"/>
              </p:cNvSpPr>
              <p:nvPr/>
            </p:nvSpPr>
            <p:spPr bwMode="auto">
              <a:xfrm rot="-5400000">
                <a:off x="4392" y="9023"/>
                <a:ext cx="540" cy="5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600"/>
              </a:p>
            </p:txBody>
          </p:sp>
          <p:sp>
            <p:nvSpPr>
              <p:cNvPr id="13" name="AutoShape 52"/>
              <p:cNvSpPr>
                <a:spLocks noChangeArrowheads="1"/>
              </p:cNvSpPr>
              <p:nvPr/>
            </p:nvSpPr>
            <p:spPr bwMode="auto">
              <a:xfrm rot="-5400000">
                <a:off x="6912" y="9023"/>
                <a:ext cx="540" cy="5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600"/>
              </a:p>
            </p:txBody>
          </p:sp>
          <p:sp>
            <p:nvSpPr>
              <p:cNvPr id="14" name="AutoShape 53"/>
              <p:cNvSpPr>
                <a:spLocks noChangeArrowheads="1"/>
              </p:cNvSpPr>
              <p:nvPr/>
            </p:nvSpPr>
            <p:spPr bwMode="auto">
              <a:xfrm>
                <a:off x="8712" y="9743"/>
                <a:ext cx="540" cy="5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785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TINDAK LANJUT </a:t>
            </a:r>
            <a:r>
              <a:rPr lang="en-GB" sz="3200" b="1" dirty="0" smtClean="0"/>
              <a:t>PROGRAM SERDOS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7224772"/>
              </p:ext>
            </p:extLst>
          </p:nvPr>
        </p:nvGraphicFramePr>
        <p:xfrm>
          <a:off x="457200" y="1600200"/>
          <a:ext cx="8229600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183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66800"/>
          </a:xfr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+mj-lt"/>
              </a:rPr>
              <a:t>PROSES PENCAPAIAN PROFESIONALISME</a:t>
            </a:r>
            <a:endParaRPr lang="id-ID" sz="2800" b="1" dirty="0">
              <a:latin typeface="+mj-lt"/>
            </a:endParaRPr>
          </a:p>
        </p:txBody>
      </p:sp>
      <p:pic>
        <p:nvPicPr>
          <p:cNvPr id="27652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38" y="1700808"/>
            <a:ext cx="6500812" cy="4786312"/>
          </a:xfrm>
        </p:spPr>
      </p:pic>
      <p:sp>
        <p:nvSpPr>
          <p:cNvPr id="44037" name="Slide Number Placeholder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39C8D7-4F44-45E0-B856-FAE4DFE272D9}" type="slidenum">
              <a:rPr lang="id-ID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id-ID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02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STRATEGI PENILAIAN SERDOS</a:t>
            </a:r>
            <a:r>
              <a:rPr lang="en-US" sz="3200" b="1" dirty="0" smtClean="0"/>
              <a:t> (</a:t>
            </a:r>
            <a:r>
              <a:rPr lang="id-ID" sz="3200" b="1" dirty="0" smtClean="0"/>
              <a:t>1</a:t>
            </a:r>
            <a:r>
              <a:rPr lang="en-US" sz="3200" b="1" dirty="0" smtClean="0"/>
              <a:t>)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38400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612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MENGAPA PERLU SOSIALISASI??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r>
              <a:rPr lang="id-ID" sz="2800" dirty="0" smtClean="0"/>
              <a:t>Berdasarkan fakta empiris </a:t>
            </a:r>
            <a:r>
              <a:rPr lang="en-US" sz="2800" dirty="0" err="1" smtClean="0"/>
              <a:t>penyebab</a:t>
            </a:r>
            <a:r>
              <a:rPr lang="en-US" sz="2800" dirty="0" smtClean="0"/>
              <a:t> </a:t>
            </a:r>
            <a:r>
              <a:rPr lang="id-ID" sz="2800" dirty="0" smtClean="0"/>
              <a:t>ketidak</a:t>
            </a:r>
            <a:r>
              <a:rPr lang="en-US" sz="2800" dirty="0" smtClean="0"/>
              <a:t>-</a:t>
            </a:r>
            <a:r>
              <a:rPr lang="id-ID" sz="2800" dirty="0" smtClean="0"/>
              <a:t>lulusan karena ketidak jelasan bagi DYS tentang proses </a:t>
            </a:r>
            <a:r>
              <a:rPr lang="en-US" sz="2800" dirty="0" smtClean="0"/>
              <a:t>S</a:t>
            </a:r>
            <a:r>
              <a:rPr lang="id-ID" sz="2800" dirty="0" smtClean="0"/>
              <a:t>erdos itu sendiri, baik dalam segi teknis maupun substantif</a:t>
            </a:r>
          </a:p>
          <a:p>
            <a:pPr eaLnBrk="1" hangingPunct="1">
              <a:defRPr/>
            </a:pPr>
            <a:endParaRPr lang="en-US" sz="2400" dirty="0" smtClean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E2961-FB47-4B18-9056-384560931495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b="1" dirty="0" smtClean="0"/>
              <a:t>STRATEGI PENILAIAN SERDOS</a:t>
            </a:r>
            <a:r>
              <a:rPr lang="en-US" sz="3200" b="1" dirty="0" smtClean="0"/>
              <a:t> (</a:t>
            </a:r>
            <a:r>
              <a:rPr lang="id-ID" sz="3200" b="1" dirty="0" smtClean="0"/>
              <a:t>2</a:t>
            </a:r>
            <a:r>
              <a:rPr lang="en-US" sz="3200" b="1" dirty="0" smtClean="0"/>
              <a:t>)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4013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224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BUKTI PORTOFOLIO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5168929"/>
              </p:ext>
            </p:extLst>
          </p:nvPr>
        </p:nvGraphicFramePr>
        <p:xfrm>
          <a:off x="323528" y="1340768"/>
          <a:ext cx="8614792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258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id-ID" sz="3200" b="1" dirty="0" smtClean="0"/>
              <a:t>PRASYARAT KEBERHASILAN SISTEM PENILAIAN SERDOS</a:t>
            </a:r>
            <a:endParaRPr lang="id-ID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443810"/>
              </p:ext>
            </p:extLst>
          </p:nvPr>
        </p:nvGraphicFramePr>
        <p:xfrm>
          <a:off x="0" y="1340768"/>
          <a:ext cx="914400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00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/>
          </a:bodyPr>
          <a:lstStyle/>
          <a:p>
            <a:r>
              <a:rPr lang="fi-FI" sz="3200" b="1" dirty="0" smtClean="0"/>
              <a:t>KELULUSAN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fi-FI" sz="2600" dirty="0" smtClean="0"/>
              <a:t>DYS dinyatakan lulus apabila lulus penilaian unsur </a:t>
            </a:r>
            <a:endParaRPr lang="id-ID" sz="2600" dirty="0" smtClean="0"/>
          </a:p>
          <a:p>
            <a:pPr marL="514350" indent="-514350">
              <a:buFont typeface="+mj-lt"/>
              <a:buAutoNum type="arabicPeriod"/>
            </a:pPr>
            <a:r>
              <a:rPr lang="fi-FI" sz="2600" dirty="0" smtClean="0"/>
              <a:t>persepsional oleh mahasiswa, teman sejawat, atasan, dan diri sendiri; </a:t>
            </a:r>
            <a:endParaRPr lang="id-ID" sz="2600" dirty="0" smtClean="0"/>
          </a:p>
          <a:p>
            <a:pPr marL="514350" indent="-514350">
              <a:buFont typeface="+mj-lt"/>
              <a:buAutoNum type="arabicPeriod"/>
            </a:pPr>
            <a:r>
              <a:rPr lang="fi-FI" sz="2600" dirty="0" smtClean="0"/>
              <a:t>deskripsi diri oleh Asesor; </a:t>
            </a:r>
            <a:r>
              <a:rPr lang="id-ID" sz="2600" dirty="0" smtClean="0"/>
              <a:t>  </a:t>
            </a:r>
          </a:p>
          <a:p>
            <a:pPr marL="514350" indent="-514350">
              <a:buFont typeface="+mj-lt"/>
              <a:buAutoNum type="arabicPeriod"/>
            </a:pPr>
            <a:r>
              <a:rPr lang="fi-FI" sz="2600" dirty="0" smtClean="0"/>
              <a:t>konsistensi antara nilai persepsional dengan deskripsi diri; dan</a:t>
            </a:r>
            <a:endParaRPr lang="id-ID" sz="2600" dirty="0" smtClean="0"/>
          </a:p>
          <a:p>
            <a:pPr marL="514350" indent="-514350">
              <a:buFont typeface="+mj-lt"/>
              <a:buAutoNum type="arabicPeriod"/>
            </a:pPr>
            <a:r>
              <a:rPr lang="fi-FI" sz="2600" dirty="0" smtClean="0"/>
              <a:t>gabungan nilai angka kredit, skor persepsional, skor kemampuan berbahasa Inggris, dan skor potensi akademik atau skor PEKERTI dan/atau AA.</a:t>
            </a:r>
            <a:endParaRPr lang="id-ID" sz="2600" dirty="0" smtClean="0"/>
          </a:p>
          <a:p>
            <a:pPr marL="0" indent="0">
              <a:buNone/>
            </a:pPr>
            <a:r>
              <a:rPr lang="fi-FI" sz="2600" dirty="0" smtClean="0"/>
              <a:t>DYS dinyatakan </a:t>
            </a:r>
            <a:r>
              <a:rPr lang="id-ID" sz="2600" dirty="0" smtClean="0"/>
              <a:t>tidak </a:t>
            </a:r>
            <a:r>
              <a:rPr lang="fi-FI" sz="2600" dirty="0" smtClean="0"/>
              <a:t>lulus apabila </a:t>
            </a:r>
            <a:r>
              <a:rPr lang="id-ID" sz="2600" dirty="0" smtClean="0"/>
              <a:t>tidak </a:t>
            </a:r>
            <a:r>
              <a:rPr lang="fi-FI" sz="2600" dirty="0" smtClean="0"/>
              <a:t>lulus salah satu di antara keempat unsur penilaian tersebut.</a:t>
            </a:r>
            <a:endParaRPr lang="id-ID" sz="2600" dirty="0" smtClean="0"/>
          </a:p>
          <a:p>
            <a:endParaRPr lang="id-ID" sz="2600" dirty="0"/>
          </a:p>
        </p:txBody>
      </p:sp>
    </p:spTree>
    <p:extLst>
      <p:ext uri="{BB962C8B-B14F-4D97-AF65-F5344CB8AC3E}">
        <p14:creationId xmlns:p14="http://schemas.microsoft.com/office/powerpoint/2010/main" val="343824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SERTIFIKAT PENDIDIK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80519"/>
          </a:xfrm>
        </p:spPr>
        <p:txBody>
          <a:bodyPr>
            <a:normAutofit fontScale="70000" lnSpcReduction="20000"/>
          </a:bodyPr>
          <a:lstStyle/>
          <a:p>
            <a:r>
              <a:rPr lang="fi-FI" dirty="0" smtClean="0"/>
              <a:t>DYS yang lulus mendapat sertifikat pendidik dan memperoleh hak untuk mendapatkan tunjangan profesi dosen setelah memenuhi persyaratan sesuai dengan peraturan perundangan</a:t>
            </a:r>
          </a:p>
          <a:p>
            <a:endParaRPr lang="id-ID" dirty="0" smtClean="0"/>
          </a:p>
          <a:p>
            <a:r>
              <a:rPr lang="fi-FI" dirty="0" smtClean="0"/>
              <a:t>Sertifikat pendidik diterbitkan oleh </a:t>
            </a:r>
            <a:r>
              <a:rPr lang="id-ID" dirty="0" smtClean="0"/>
              <a:t> </a:t>
            </a:r>
            <a:r>
              <a:rPr lang="fi-FI" dirty="0" smtClean="0"/>
              <a:t>PTPS</a:t>
            </a:r>
            <a:r>
              <a:rPr lang="id-ID" dirty="0" smtClean="0"/>
              <a:t> </a:t>
            </a:r>
            <a:r>
              <a:rPr lang="fi-FI" dirty="0" smtClean="0"/>
              <a:t> dan diserahkan ke PTU</a:t>
            </a:r>
            <a:r>
              <a:rPr lang="id-ID" dirty="0" smtClean="0"/>
              <a:t>, </a:t>
            </a:r>
            <a:r>
              <a:rPr lang="fi-FI" dirty="0" smtClean="0"/>
              <a:t> untuk disampaikan kepada dosen yang bersangkutan </a:t>
            </a:r>
          </a:p>
          <a:p>
            <a:endParaRPr lang="id-ID" dirty="0" smtClean="0"/>
          </a:p>
          <a:p>
            <a:r>
              <a:rPr lang="fi-FI" dirty="0" smtClean="0"/>
              <a:t>Sertifikat Pendidik untuk dosen berlaku selama yang bersangkutan melaksanakan tugas sebagai dosen sesuai dengan ketentuan peraturan perundang-undangan </a:t>
            </a:r>
            <a:r>
              <a:rPr lang="id-ID" dirty="0" smtClean="0"/>
              <a:t> </a:t>
            </a:r>
            <a:endParaRPr lang="en-US" dirty="0" smtClean="0"/>
          </a:p>
          <a:p>
            <a:endParaRPr lang="id-ID" dirty="0" smtClean="0"/>
          </a:p>
          <a:p>
            <a:r>
              <a:rPr lang="fi-FI" dirty="0" smtClean="0"/>
              <a:t>Pimpinan perguruan tinggi dapat mengusulkan ke Ditjen Dikti untuk pencabutan pemberlakuan sertifikat pendidik berdasarkan penilaian kelayakannya sebagai dosen.</a:t>
            </a:r>
            <a:endParaRPr lang="id-ID" dirty="0" smtClean="0"/>
          </a:p>
        </p:txBody>
      </p:sp>
    </p:spTree>
    <p:extLst>
      <p:ext uri="{BB962C8B-B14F-4D97-AF65-F5344CB8AC3E}">
        <p14:creationId xmlns:p14="http://schemas.microsoft.com/office/powerpoint/2010/main" val="368714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MASA PEMBINAAN 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fi-FI" sz="2800" dirty="0" smtClean="0"/>
              <a:t>Bagi dosen yang tidak lulus penilaian portofolio dilakukan pembinaan sesuai dengan SPPD dalam periode sekurang-kurangnya 1 (satu) tahun kalender, yaitu 365 hari terhitung sejak tanggal yudisium sebelum diusulkan kembali sebagai DYS. </a:t>
            </a:r>
            <a:endParaRPr lang="id-ID" sz="2800" dirty="0" smtClean="0"/>
          </a:p>
          <a:p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88689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b="1" dirty="0" smtClean="0"/>
              <a:t>PERSYARATAN PESERTA SERDOS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36504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fi-FI" dirty="0" smtClean="0"/>
              <a:t>memiliki kualifikasi akademik sekurang-kurangnya S2/setara dari Program Studi Pasca Sarjana yang terakreditasi;</a:t>
            </a:r>
            <a:endParaRPr lang="id-ID" dirty="0" smtClean="0"/>
          </a:p>
          <a:p>
            <a:pPr marL="514350" lvl="0" indent="-514350">
              <a:buFont typeface="+mj-lt"/>
              <a:buAutoNum type="arabicPeriod"/>
            </a:pPr>
            <a:r>
              <a:rPr lang="fi-FI" dirty="0" smtClean="0"/>
              <a:t>dosen tetap di perguruan </a:t>
            </a:r>
            <a:r>
              <a:rPr lang="id-ID" dirty="0" smtClean="0"/>
              <a:t> PTN </a:t>
            </a:r>
            <a:r>
              <a:rPr lang="fi-FI" dirty="0" smtClean="0"/>
              <a:t>atau dosen DPK di </a:t>
            </a:r>
            <a:r>
              <a:rPr lang="id-ID" dirty="0" smtClean="0"/>
              <a:t> PTS </a:t>
            </a:r>
            <a:r>
              <a:rPr lang="fi-FI" dirty="0" smtClean="0"/>
              <a:t>atau dosen tetap yayasan di </a:t>
            </a:r>
            <a:r>
              <a:rPr lang="id-ID" dirty="0" smtClean="0"/>
              <a:t>PTS </a:t>
            </a:r>
            <a:r>
              <a:rPr lang="fi-FI" dirty="0" smtClean="0"/>
              <a:t>yang telah mendapatkan</a:t>
            </a:r>
            <a:r>
              <a:rPr lang="id-ID" dirty="0" smtClean="0"/>
              <a:t> surat keputusan </a:t>
            </a:r>
            <a:r>
              <a:rPr lang="fi-FI" i="1" dirty="0" smtClean="0"/>
              <a:t>inpassing/</a:t>
            </a:r>
            <a:r>
              <a:rPr lang="fi-FI" dirty="0" smtClean="0"/>
              <a:t>penyetaraan </a:t>
            </a:r>
            <a:endParaRPr lang="id-ID" dirty="0" smtClean="0"/>
          </a:p>
          <a:p>
            <a:pPr marL="514350" lvl="0" indent="-514350">
              <a:buFont typeface="+mj-lt"/>
              <a:buAutoNum type="arabicPeriod"/>
            </a:pPr>
            <a:r>
              <a:rPr lang="fi-FI" dirty="0" smtClean="0"/>
              <a:t>telah memiliki masa kerja sekurang-kurangnya dua tahun di perguruan tinggi tempat dosen bekerja sebagai dosen tetap;</a:t>
            </a:r>
            <a:endParaRPr lang="id-ID" dirty="0" smtClean="0"/>
          </a:p>
          <a:p>
            <a:pPr marL="514350" lvl="0" indent="-514350">
              <a:buFont typeface="+mj-lt"/>
              <a:buAutoNum type="arabicPeriod"/>
            </a:pPr>
            <a:r>
              <a:rPr lang="fi-FI" dirty="0" smtClean="0"/>
              <a:t>memiliki jabatan akademik sekurang-kurangnya Asisten Ahli;</a:t>
            </a:r>
            <a:endParaRPr lang="id-ID" dirty="0" smtClean="0"/>
          </a:p>
          <a:p>
            <a:pPr marL="514350" indent="-514350">
              <a:buFont typeface="+mj-lt"/>
              <a:buAutoNum type="arabicPeriod"/>
            </a:pPr>
            <a:r>
              <a:rPr lang="fi-FI" dirty="0" smtClean="0"/>
              <a:t>melaksanakan Tridharma Perguruan Tinggi dengan beban kerja paling sedikit sepadan dengan 12 (dua belas) sks pada setiap semester di Perguruan Tinggi di mana DYS bekerja sebagai dosen tetap.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424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fi-FI" sz="2800" b="1" dirty="0" smtClean="0"/>
              <a:t>DOSEN YANG TELAH SELESAI MENGIKUTI TUGAS BELAJAR </a:t>
            </a:r>
            <a:r>
              <a:rPr lang="id-ID" sz="2800" b="1" dirty="0" smtClean="0"/>
              <a:t>DAPAT MENGIKUTI SERDOS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534988" lvl="1" indent="-534988">
              <a:buFont typeface="+mj-lt"/>
              <a:buAutoNum type="arabicPeriod"/>
            </a:pPr>
            <a:r>
              <a:rPr lang="fi-FI" sz="2400" dirty="0" smtClean="0"/>
              <a:t>telah dikembalikan secara resmi oleh institusi tempat belajar atau telah mendapatkan Surat Keputusan penugasan kembali sebagai dosen dari instansi yang berwenang, </a:t>
            </a:r>
            <a:endParaRPr lang="id-ID" sz="2400" dirty="0" smtClean="0"/>
          </a:p>
          <a:p>
            <a:pPr marL="534988" lvl="1" indent="-534988">
              <a:buFont typeface="+mj-lt"/>
              <a:buAutoNum type="arabicPeriod"/>
            </a:pPr>
            <a:r>
              <a:rPr lang="fi-FI" sz="2400" dirty="0" smtClean="0"/>
              <a:t>telah diberi tugas mengajar oleh pimpinan perguruan tinggi, dan </a:t>
            </a:r>
            <a:endParaRPr lang="id-ID" sz="2400" dirty="0" smtClean="0"/>
          </a:p>
          <a:p>
            <a:pPr marL="534988" lvl="1" indent="-534988">
              <a:buFont typeface="+mj-lt"/>
              <a:buAutoNum type="arabicPeriod"/>
            </a:pPr>
            <a:r>
              <a:rPr lang="fi-FI" sz="2400" dirty="0" smtClean="0"/>
              <a:t>telah aktif mengajar paling sedikit 5 (lima) kali tatap muka pada kelompok yang sama</a:t>
            </a:r>
            <a:endParaRPr lang="id-ID" sz="2400" dirty="0" smtClean="0"/>
          </a:p>
          <a:p>
            <a:pPr marL="514350" indent="-514350">
              <a:buFont typeface="+mj-lt"/>
              <a:buAutoNum type="arabicPeriod"/>
            </a:pP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37456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id-ID" sz="2800" b="1" dirty="0" smtClean="0"/>
              <a:t>DOSEN TUGAS BELAJAR ATAU IZIN BELAJAR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040560"/>
          </a:xfrm>
        </p:spPr>
        <p:txBody>
          <a:bodyPr>
            <a:normAutofit/>
          </a:bodyPr>
          <a:lstStyle/>
          <a:p>
            <a:pPr lvl="0"/>
            <a:r>
              <a:rPr lang="fi-FI" sz="2400" dirty="0" smtClean="0"/>
              <a:t>Dosen yang berstatus tugas belajar atau izin belajar Doktor (S3) dapat diikutsertakan sebagai DYS dengan dasar bahwa beban tugas belajar setara dengan 12 sks.</a:t>
            </a:r>
            <a:endParaRPr lang="id-ID" sz="2400" dirty="0" smtClean="0"/>
          </a:p>
          <a:p>
            <a:r>
              <a:rPr lang="fi-FI" sz="2400" dirty="0" smtClean="0"/>
              <a:t>Dosen yang tugas belajar di luar negeri, sehingga </a:t>
            </a:r>
            <a:r>
              <a:rPr lang="en-GB" sz="2400" dirty="0" smtClean="0"/>
              <a:t> </a:t>
            </a:r>
            <a:r>
              <a:rPr lang="fi-FI" sz="2400" dirty="0" smtClean="0"/>
              <a:t>tidak dapat </a:t>
            </a:r>
            <a:r>
              <a:rPr lang="en-GB" sz="2400" dirty="0" smtClean="0"/>
              <a:t> </a:t>
            </a:r>
            <a:r>
              <a:rPr lang="fi-FI" sz="2400" dirty="0" smtClean="0"/>
              <a:t>mengajar di perguruan tinggi asalnya, dikecualikan dari penilaian persepsional oleh mahasiswa</a:t>
            </a:r>
            <a:r>
              <a:rPr lang="id-ID" sz="2400" dirty="0" smtClean="0"/>
              <a:t> </a:t>
            </a:r>
            <a:r>
              <a:rPr lang="en-GB" sz="2400" dirty="0" smtClean="0"/>
              <a:t> </a:t>
            </a:r>
            <a:endParaRPr lang="id-ID" sz="2400" dirty="0" smtClean="0"/>
          </a:p>
          <a:p>
            <a:r>
              <a:rPr lang="id-ID" sz="2400" dirty="0" smtClean="0"/>
              <a:t>Yang pernah mengajar di perguruan tinggi as</a:t>
            </a:r>
            <a:r>
              <a:rPr lang="en-US" sz="2400" dirty="0"/>
              <a:t>a</a:t>
            </a:r>
            <a:r>
              <a:rPr lang="id-ID" sz="2400" dirty="0" smtClean="0"/>
              <a:t>lnya atau yang ditugasi mengajar di perguruan tinggi tempat belajarnya  dinilai oleh mahasiswanya,  sedangkan yang belum pernah mengajar dan tidak ditugasi mengajar dikecualikan dari penilaian persepsepsional oleh mahasiswa dengan nilai 4 </a:t>
            </a:r>
          </a:p>
          <a:p>
            <a:pPr>
              <a:buNone/>
            </a:pPr>
            <a:endParaRPr lang="id-ID" sz="2400" dirty="0" smtClean="0"/>
          </a:p>
          <a:p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87707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sz="3200" b="1" dirty="0" smtClean="0"/>
              <a:t>DOSEN YANG TIDAK DIPERBOLEHKAN MENGIKUTI SERTIFIKASI DOSEN ADALAH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936" cy="4824536"/>
          </a:xfrm>
        </p:spPr>
        <p:txBody>
          <a:bodyPr>
            <a:normAutofit/>
          </a:bodyPr>
          <a:lstStyle/>
          <a:p>
            <a:pPr lvl="0"/>
            <a:r>
              <a:rPr lang="nb-NO" sz="2400" dirty="0" smtClean="0"/>
              <a:t>dosen tetap yayasan yang juga memiliki status sebagai guru tetap yayasan dan telah mendapat sertifikat pendidik untuk guru;</a:t>
            </a:r>
            <a:endParaRPr lang="id-ID" sz="2400" dirty="0" smtClean="0"/>
          </a:p>
          <a:p>
            <a:pPr lvl="0"/>
            <a:r>
              <a:rPr lang="nb-NO" sz="2400" dirty="0" smtClean="0"/>
              <a:t>dosen tetap yayasan yang juga memiliki status kepegawaian sebagai PNS atau pegawai tetap di lembaga lain;</a:t>
            </a:r>
            <a:endParaRPr lang="id-ID" sz="2400" dirty="0" smtClean="0"/>
          </a:p>
          <a:p>
            <a:pPr lvl="0"/>
            <a:r>
              <a:rPr lang="nb-NO" sz="2400" dirty="0" smtClean="0"/>
              <a:t>dosen calon peserta sertifikasi yang sedang menjalani hukuman administratif sedang atau berat menurut peraturan perundang-undangan/peraturan yang berlaku;</a:t>
            </a:r>
            <a:endParaRPr lang="id-ID" sz="2400" dirty="0" smtClean="0"/>
          </a:p>
          <a:p>
            <a:pPr lvl="0"/>
            <a:r>
              <a:rPr lang="fi-FI" sz="2400" dirty="0" smtClean="0"/>
              <a:t>dosen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fi-FI" sz="2400" dirty="0" smtClean="0"/>
              <a:t>lulus sertifikasi sebelum 1 (satu) tahun kalender .</a:t>
            </a:r>
            <a:endParaRPr lang="id-ID" sz="2400" dirty="0" smtClean="0"/>
          </a:p>
          <a:p>
            <a:pPr>
              <a:buNone/>
            </a:pPr>
            <a:r>
              <a:rPr lang="fi-FI" sz="2400" dirty="0" smtClean="0"/>
              <a:t> </a:t>
            </a:r>
            <a:endParaRPr lang="id-ID" sz="2400" dirty="0" smtClean="0"/>
          </a:p>
          <a:p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77905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39552" y="381000"/>
            <a:ext cx="8452048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PERKEMBANGAN DATA DYS GELOMBANG-1 2014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E648F-8A2F-4277-8465-1FB4E05FC8C3}" type="slidenum">
              <a:rPr lang="en-US"/>
              <a:pPr>
                <a:defRPr/>
              </a:pPr>
              <a:t>3</a:t>
            </a:fld>
            <a:endParaRPr lang="en-US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192" y="1702278"/>
            <a:ext cx="7590240" cy="48950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9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340768"/>
          </a:xfrm>
        </p:spPr>
        <p:txBody>
          <a:bodyPr>
            <a:normAutofit/>
          </a:bodyPr>
          <a:lstStyle/>
          <a:p>
            <a:r>
              <a:rPr lang="id-ID" sz="2800" b="1" dirty="0" smtClean="0"/>
              <a:t>DYS DIUSULKAN OLEH PTU KEPADA DIKTI BERDASARKAN URUTAN PRIORITAS : 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389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it-IT" dirty="0" smtClean="0"/>
              <a:t>jabatan akademik;</a:t>
            </a:r>
            <a:endParaRPr lang="id-ID" dirty="0" smtClean="0"/>
          </a:p>
          <a:p>
            <a:pPr lvl="0"/>
            <a:r>
              <a:rPr lang="it-IT" dirty="0" smtClean="0"/>
              <a:t>pendidikan terakhir;</a:t>
            </a:r>
            <a:endParaRPr lang="id-ID" dirty="0" smtClean="0"/>
          </a:p>
          <a:p>
            <a:pPr lvl="0"/>
            <a:r>
              <a:rPr lang="it-IT" dirty="0" smtClean="0"/>
              <a:t>masa kerja berdasarkan daftar urut kepangkatan (DUK) bagi PNS atau yang setara untuk dosen non PNS pada tingkat perguruan tinggi.</a:t>
            </a:r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30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MASA KERJA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it-IT" sz="2400" dirty="0" smtClean="0"/>
              <a:t>Untuk dosen PNS masa kerja dihitung mulai dari pengangkatan awal sebagai PNS (SK CPNS), sedangkan untuk dosen non PNS masa kerja sebagai dosen dihitung sesuai dengan </a:t>
            </a:r>
            <a:r>
              <a:rPr lang="it-IT" sz="2400" i="1" dirty="0" smtClean="0"/>
              <a:t>inpassing/</a:t>
            </a:r>
            <a:r>
              <a:rPr lang="it-IT" sz="2400" dirty="0" smtClean="0"/>
              <a:t>penyetaraan</a:t>
            </a:r>
            <a:r>
              <a:rPr lang="id-ID" sz="2400" dirty="0" smtClean="0"/>
              <a:t> </a:t>
            </a:r>
            <a:r>
              <a:rPr lang="it-IT" sz="2400" dirty="0" smtClean="0"/>
              <a:t>.</a:t>
            </a:r>
            <a:endParaRPr lang="id-ID" sz="2400" dirty="0" smtClean="0"/>
          </a:p>
          <a:p>
            <a:pPr lvl="0"/>
            <a:r>
              <a:rPr lang="it-IT" sz="2400" dirty="0" smtClean="0"/>
              <a:t>Untuk PNS non dosen yang alih fungsi menjadi PNS dosen masa kerja jabatan diperhitungkan sejak ditetapkannya alih fungsi yang bersangkutan.</a:t>
            </a:r>
            <a:endParaRPr lang="id-ID" sz="2400" dirty="0" smtClean="0"/>
          </a:p>
          <a:p>
            <a:pPr lvl="0"/>
            <a:r>
              <a:rPr lang="it-IT" sz="2400" dirty="0" smtClean="0"/>
              <a:t>Semua perhitungan masa kerja tersebut diatas diperhitungkan sampai dengan tanggal 1 April tahun pelaksanaan sertifikasi dosen (contoh: pelaksanaan serdos tahun 2015 maka semua masa kerja dihitung sampai dengan 1 April 2015).</a:t>
            </a:r>
            <a:endParaRPr lang="id-ID" sz="2400" dirty="0" smtClean="0"/>
          </a:p>
          <a:p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55319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s-ES" sz="3200" b="1" dirty="0" smtClean="0"/>
              <a:t>PENETAPAN PERGURUAN TINGGI PENYELENGGARA SERDOS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pt-BR" dirty="0" smtClean="0"/>
              <a:t>Peringkat Akreditasi pada Satuan Pendidikan Tinggi dan/atau Program Studi;</a:t>
            </a:r>
            <a:endParaRPr lang="id-ID" dirty="0" smtClean="0"/>
          </a:p>
          <a:p>
            <a:pPr lvl="0"/>
            <a:r>
              <a:rPr lang="id-ID" dirty="0" smtClean="0"/>
              <a:t>Pengalaman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r</a:t>
            </a:r>
            <a:r>
              <a:rPr lang="id-ID" dirty="0" smtClean="0"/>
              <a:t>ekam jejak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id-ID" dirty="0" smtClean="0"/>
              <a:t>melaksanakan </a:t>
            </a:r>
            <a:r>
              <a:rPr lang="en-US" dirty="0" err="1" smtClean="0"/>
              <a:t>Serdos</a:t>
            </a:r>
            <a:r>
              <a:rPr lang="en-US" dirty="0" smtClean="0"/>
              <a:t>;</a:t>
            </a:r>
            <a:endParaRPr lang="id-ID" dirty="0" smtClean="0"/>
          </a:p>
          <a:p>
            <a:pPr lvl="0"/>
            <a:r>
              <a:rPr lang="id-ID" dirty="0" smtClean="0"/>
              <a:t>Kepemilikan program pascasarjana terutama program Doktor</a:t>
            </a:r>
            <a:r>
              <a:rPr lang="en-US" dirty="0" smtClean="0"/>
              <a:t>;</a:t>
            </a:r>
            <a:endParaRPr lang="id-ID" dirty="0" smtClean="0"/>
          </a:p>
          <a:p>
            <a:pPr lvl="0"/>
            <a:r>
              <a:rPr lang="id-ID" dirty="0" smtClean="0"/>
              <a:t>Jumlah </a:t>
            </a:r>
            <a:r>
              <a:rPr lang="en-US" dirty="0" smtClean="0"/>
              <a:t>A</a:t>
            </a:r>
            <a:r>
              <a:rPr lang="id-ID" dirty="0" smtClean="0"/>
              <a:t>sesor yang meliputi jumlah dan keragaman bidang ilmu;</a:t>
            </a:r>
          </a:p>
          <a:p>
            <a:pPr lvl="0"/>
            <a:r>
              <a:rPr lang="id-ID" dirty="0" smtClean="0"/>
              <a:t>Pertimbangan kewilayahan; dan</a:t>
            </a:r>
          </a:p>
          <a:p>
            <a:pPr lvl="0"/>
            <a:r>
              <a:rPr lang="id-ID" dirty="0" smtClean="0"/>
              <a:t>Hasil monitoring dan evaluasi pelaksanaan </a:t>
            </a:r>
            <a:r>
              <a:rPr lang="en-US" dirty="0" err="1" smtClean="0"/>
              <a:t>Serdos</a:t>
            </a:r>
            <a:r>
              <a:rPr lang="id-ID" dirty="0" smtClean="0"/>
              <a:t>.</a:t>
            </a:r>
          </a:p>
          <a:p>
            <a:pPr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1769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id-ID" sz="3200" b="1" dirty="0" smtClean="0"/>
              <a:t>PANITIA SERTIFIKASI DOSEN (PSD)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id-ID" sz="2800" dirty="0" smtClean="0"/>
              <a:t>Penyelenggaraan Serdos di tingkat Perguruan Tinggi (PT), dilakukan oleh PSD yang dibentuk pada tingkat PT. </a:t>
            </a:r>
          </a:p>
          <a:p>
            <a:r>
              <a:rPr lang="id-ID" sz="2800" dirty="0" smtClean="0"/>
              <a:t>PSD harus dibentuk untuk kepentingan internal (sebagai PTU), maupun kepentingan eksternal (sebagai PTPS) </a:t>
            </a:r>
          </a:p>
          <a:p>
            <a:r>
              <a:rPr lang="id-ID" sz="2800" dirty="0" smtClean="0"/>
              <a:t>PSD secara resmi ditetapkan oleh pimpinan perguruan tinggi.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69631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id-ID" sz="3200" b="1" dirty="0" smtClean="0"/>
              <a:t>ASESOR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85000" lnSpcReduction="10000"/>
          </a:bodyPr>
          <a:lstStyle/>
          <a:p>
            <a:r>
              <a:rPr lang="id-ID" dirty="0" smtClean="0"/>
              <a:t>Asesor adalah Asesor pada PTPS, bertugas menilai portofolio (deskripsi diri, curriculum vitae, karya ilmiah, sertifikat Pekerti/AA) dosen.</a:t>
            </a:r>
          </a:p>
          <a:p>
            <a:r>
              <a:rPr lang="id-ID" dirty="0" smtClean="0"/>
              <a:t>Rumpun ilmu Asesor harus sesuai dengan rumpun ilmu dosen yang dinilai </a:t>
            </a:r>
          </a:p>
          <a:p>
            <a:r>
              <a:rPr lang="id-ID" dirty="0" smtClean="0"/>
              <a:t>Setiap portofolio dinilai oleh dua orang Asesor.</a:t>
            </a:r>
          </a:p>
          <a:p>
            <a:r>
              <a:rPr lang="id-ID" dirty="0" smtClean="0"/>
              <a:t>Untuk menjaga kualitas dan obyektivitas penilaian, disarankan setiap harinya seorang Asesor memeriksa sebanyak-banyaknya 8 (delapan) portofolio DYS. 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1439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b="1" dirty="0" smtClean="0"/>
              <a:t>TUGAS ASESOR 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dirty="0" err="1" smtClean="0"/>
              <a:t>Menerima</a:t>
            </a:r>
            <a:r>
              <a:rPr lang="en-GB" dirty="0" smtClean="0"/>
              <a:t> </a:t>
            </a:r>
            <a:r>
              <a:rPr lang="en-GB" dirty="0" err="1" smtClean="0"/>
              <a:t>Akun</a:t>
            </a:r>
            <a:r>
              <a:rPr lang="en-GB" dirty="0" smtClean="0"/>
              <a:t> </a:t>
            </a:r>
            <a:r>
              <a:rPr lang="en-GB" dirty="0" err="1" smtClean="0"/>
              <a:t>dari</a:t>
            </a:r>
            <a:r>
              <a:rPr lang="en-GB" dirty="0" smtClean="0"/>
              <a:t> PSD </a:t>
            </a:r>
            <a:r>
              <a:rPr lang="en-GB" dirty="0" err="1" smtClean="0"/>
              <a:t>untuk</a:t>
            </a:r>
            <a:r>
              <a:rPr lang="en-GB" dirty="0" smtClean="0"/>
              <a:t> </a:t>
            </a:r>
            <a:r>
              <a:rPr lang="en-GB" dirty="0" err="1" smtClean="0"/>
              <a:t>menilai</a:t>
            </a:r>
            <a:r>
              <a:rPr lang="en-GB" dirty="0" smtClean="0"/>
              <a:t> </a:t>
            </a:r>
            <a:r>
              <a:rPr lang="en-GB" dirty="0" err="1" smtClean="0"/>
              <a:t>portofolio</a:t>
            </a:r>
            <a:r>
              <a:rPr lang="en-GB" dirty="0" smtClean="0"/>
              <a:t> DYS;</a:t>
            </a:r>
            <a:endParaRPr lang="id-ID" dirty="0" smtClean="0"/>
          </a:p>
          <a:p>
            <a:pPr lvl="1"/>
            <a:r>
              <a:rPr lang="en-GB" dirty="0" err="1" smtClean="0"/>
              <a:t>Melakukan</a:t>
            </a:r>
            <a:r>
              <a:rPr lang="en-GB" dirty="0" smtClean="0"/>
              <a:t> </a:t>
            </a:r>
            <a:r>
              <a:rPr lang="en-GB" dirty="0" err="1" smtClean="0"/>
              <a:t>penilaian</a:t>
            </a:r>
            <a:r>
              <a:rPr lang="en-GB" dirty="0" smtClean="0"/>
              <a:t> </a:t>
            </a:r>
            <a:r>
              <a:rPr lang="en-GB" dirty="0" err="1" smtClean="0"/>
              <a:t>atas</a:t>
            </a:r>
            <a:r>
              <a:rPr lang="en-GB" dirty="0" smtClean="0"/>
              <a:t> </a:t>
            </a:r>
            <a:r>
              <a:rPr lang="en-GB" dirty="0" err="1" smtClean="0"/>
              <a:t>deskripsi</a:t>
            </a:r>
            <a:r>
              <a:rPr lang="en-GB" dirty="0" smtClean="0"/>
              <a:t> </a:t>
            </a:r>
            <a:r>
              <a:rPr lang="en-GB" dirty="0" err="1" smtClean="0"/>
              <a:t>diri</a:t>
            </a:r>
            <a:r>
              <a:rPr lang="en-GB" dirty="0" smtClean="0"/>
              <a:t> DYS </a:t>
            </a:r>
            <a:r>
              <a:rPr lang="en-GB" dirty="0" err="1" smtClean="0"/>
              <a:t>secara</a:t>
            </a:r>
            <a:r>
              <a:rPr lang="en-GB" dirty="0" smtClean="0"/>
              <a:t> </a:t>
            </a:r>
            <a:r>
              <a:rPr lang="en-GB" i="1" dirty="0" smtClean="0"/>
              <a:t>online</a:t>
            </a:r>
            <a:r>
              <a:rPr lang="en-GB" dirty="0" smtClean="0"/>
              <a:t>;</a:t>
            </a:r>
            <a:endParaRPr lang="id-ID" dirty="0" smtClean="0"/>
          </a:p>
          <a:p>
            <a:pPr lvl="1"/>
            <a:r>
              <a:rPr lang="en-GB" dirty="0" err="1" smtClean="0"/>
              <a:t>Mengesahkan</a:t>
            </a:r>
            <a:r>
              <a:rPr lang="en-GB" dirty="0" smtClean="0"/>
              <a:t> </a:t>
            </a:r>
            <a:r>
              <a:rPr lang="en-GB" dirty="0" err="1" smtClean="0"/>
              <a:t>hasil</a:t>
            </a:r>
            <a:r>
              <a:rPr lang="en-GB" dirty="0" smtClean="0"/>
              <a:t> </a:t>
            </a:r>
            <a:r>
              <a:rPr lang="en-GB" dirty="0" err="1" smtClean="0"/>
              <a:t>penilaian</a:t>
            </a:r>
            <a:r>
              <a:rPr lang="en-GB" dirty="0" smtClean="0"/>
              <a:t> </a:t>
            </a:r>
            <a:r>
              <a:rPr lang="en-GB" dirty="0" err="1" smtClean="0"/>
              <a:t>portofolio</a:t>
            </a:r>
            <a:r>
              <a:rPr lang="en-GB" dirty="0" smtClean="0"/>
              <a:t> </a:t>
            </a:r>
            <a:r>
              <a:rPr lang="en-GB" dirty="0" err="1" smtClean="0"/>
              <a:t>dosen</a:t>
            </a:r>
            <a:r>
              <a:rPr lang="en-GB" dirty="0" smtClean="0"/>
              <a:t> </a:t>
            </a:r>
            <a:r>
              <a:rPr lang="en-GB" dirty="0" err="1" smtClean="0"/>
              <a:t>sesuai</a:t>
            </a:r>
            <a:r>
              <a:rPr lang="en-GB" dirty="0" smtClean="0"/>
              <a:t> </a:t>
            </a:r>
            <a:r>
              <a:rPr lang="en-GB" dirty="0" err="1" smtClean="0"/>
              <a:t>dengan</a:t>
            </a:r>
            <a:r>
              <a:rPr lang="en-GB" dirty="0" smtClean="0"/>
              <a:t> </a:t>
            </a:r>
            <a:r>
              <a:rPr lang="en-GB" dirty="0" err="1" smtClean="0"/>
              <a:t>waktu</a:t>
            </a:r>
            <a:r>
              <a:rPr lang="en-GB" dirty="0" smtClean="0"/>
              <a:t> yang </a:t>
            </a:r>
            <a:r>
              <a:rPr lang="en-GB" dirty="0" err="1" smtClean="0"/>
              <a:t>sudah</a:t>
            </a:r>
            <a:r>
              <a:rPr lang="en-GB" dirty="0" smtClean="0"/>
              <a:t> </a:t>
            </a:r>
            <a:r>
              <a:rPr lang="en-GB" dirty="0" err="1" smtClean="0"/>
              <a:t>ditetapkan</a:t>
            </a:r>
            <a:r>
              <a:rPr lang="en-GB" dirty="0" smtClean="0"/>
              <a:t>;</a:t>
            </a:r>
            <a:endParaRPr lang="id-ID" dirty="0" smtClean="0"/>
          </a:p>
          <a:p>
            <a:pPr lvl="1"/>
            <a:r>
              <a:rPr lang="en-GB" dirty="0" err="1" smtClean="0"/>
              <a:t>Melakukan</a:t>
            </a:r>
            <a:r>
              <a:rPr lang="en-GB" dirty="0" smtClean="0"/>
              <a:t> </a:t>
            </a:r>
            <a:r>
              <a:rPr lang="en-GB" dirty="0" err="1" smtClean="0"/>
              <a:t>verifikasi</a:t>
            </a:r>
            <a:r>
              <a:rPr lang="en-GB" dirty="0" smtClean="0"/>
              <a:t> </a:t>
            </a:r>
            <a:r>
              <a:rPr lang="en-GB" dirty="0" err="1" smtClean="0"/>
              <a:t>dengan</a:t>
            </a:r>
            <a:r>
              <a:rPr lang="en-GB" dirty="0" smtClean="0"/>
              <a:t> </a:t>
            </a:r>
            <a:r>
              <a:rPr lang="en-GB" dirty="0" err="1" smtClean="0"/>
              <a:t>Asesor</a:t>
            </a:r>
            <a:r>
              <a:rPr lang="en-GB" dirty="0" smtClean="0"/>
              <a:t> </a:t>
            </a:r>
            <a:r>
              <a:rPr lang="en-GB" dirty="0" err="1" smtClean="0"/>
              <a:t>pasangan</a:t>
            </a:r>
            <a:r>
              <a:rPr lang="en-GB" dirty="0" smtClean="0"/>
              <a:t> </a:t>
            </a:r>
            <a:r>
              <a:rPr lang="en-GB" dirty="0" err="1" smtClean="0"/>
              <a:t>dibawah</a:t>
            </a:r>
            <a:r>
              <a:rPr lang="en-GB" dirty="0" smtClean="0"/>
              <a:t> </a:t>
            </a:r>
            <a:r>
              <a:rPr lang="en-GB" dirty="0" err="1" smtClean="0"/>
              <a:t>koordinasi</a:t>
            </a:r>
            <a:r>
              <a:rPr lang="en-GB" dirty="0" smtClean="0"/>
              <a:t> PSD, </a:t>
            </a:r>
            <a:r>
              <a:rPr lang="en-GB" dirty="0" err="1" smtClean="0"/>
              <a:t>jika</a:t>
            </a:r>
            <a:r>
              <a:rPr lang="en-GB" dirty="0" smtClean="0"/>
              <a:t> </a:t>
            </a:r>
            <a:r>
              <a:rPr lang="en-GB" dirty="0" err="1" smtClean="0"/>
              <a:t>terjadi</a:t>
            </a:r>
            <a:r>
              <a:rPr lang="en-GB" dirty="0" smtClean="0"/>
              <a:t> </a:t>
            </a:r>
            <a:r>
              <a:rPr lang="en-GB" dirty="0" err="1" smtClean="0"/>
              <a:t>perbedaan</a:t>
            </a:r>
            <a:r>
              <a:rPr lang="en-GB" dirty="0" smtClean="0"/>
              <a:t> </a:t>
            </a:r>
            <a:r>
              <a:rPr lang="en-GB" dirty="0" err="1" smtClean="0"/>
              <a:t>hasil</a:t>
            </a:r>
            <a:r>
              <a:rPr lang="en-GB" dirty="0" smtClean="0"/>
              <a:t> </a:t>
            </a:r>
            <a:r>
              <a:rPr lang="en-GB" dirty="0" err="1" smtClean="0"/>
              <a:t>akhir</a:t>
            </a:r>
            <a:r>
              <a:rPr lang="en-GB" dirty="0" smtClean="0"/>
              <a:t> </a:t>
            </a:r>
            <a:r>
              <a:rPr lang="en-GB" dirty="0" err="1" smtClean="0"/>
              <a:t>penilaian</a:t>
            </a:r>
            <a:r>
              <a:rPr lang="en-GB" dirty="0" smtClean="0"/>
              <a:t>.</a:t>
            </a:r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8436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s-ES" sz="3200" b="1" dirty="0" smtClean="0"/>
              <a:t>PERSYARATAN MENJADI ASESOR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686800" cy="5112568"/>
          </a:xfrm>
        </p:spPr>
        <p:txBody>
          <a:bodyPr>
            <a:noAutofit/>
          </a:bodyPr>
          <a:lstStyle/>
          <a:p>
            <a:pPr marL="357188" lvl="1" indent="-268288"/>
            <a:r>
              <a:rPr lang="es-ES" sz="2200" dirty="0" smtClean="0"/>
              <a:t>Profesor yang </a:t>
            </a:r>
            <a:r>
              <a:rPr lang="es-ES" sz="2200" dirty="0" err="1" smtClean="0"/>
              <a:t>mendapatkan</a:t>
            </a:r>
            <a:r>
              <a:rPr lang="es-ES" sz="2200" dirty="0" smtClean="0"/>
              <a:t> </a:t>
            </a:r>
            <a:r>
              <a:rPr lang="es-ES" sz="2200" dirty="0" err="1" smtClean="0"/>
              <a:t>sertifikat</a:t>
            </a:r>
            <a:r>
              <a:rPr lang="es-ES" sz="2200" dirty="0" smtClean="0"/>
              <a:t> </a:t>
            </a:r>
            <a:r>
              <a:rPr lang="es-ES" sz="2200" dirty="0" err="1" smtClean="0"/>
              <a:t>pendidik</a:t>
            </a:r>
            <a:r>
              <a:rPr lang="es-ES" sz="2200" dirty="0" smtClean="0"/>
              <a:t> </a:t>
            </a:r>
            <a:r>
              <a:rPr lang="es-ES" sz="2200" dirty="0" err="1" smtClean="0"/>
              <a:t>dari</a:t>
            </a:r>
            <a:r>
              <a:rPr lang="es-ES" sz="2200" dirty="0" smtClean="0"/>
              <a:t> </a:t>
            </a:r>
            <a:r>
              <a:rPr lang="es-ES" sz="2200" dirty="0" err="1" smtClean="0"/>
              <a:t>Direktorat</a:t>
            </a:r>
            <a:r>
              <a:rPr lang="es-ES" sz="2200" dirty="0" smtClean="0"/>
              <a:t> </a:t>
            </a:r>
            <a:r>
              <a:rPr lang="es-ES" sz="2200" dirty="0" err="1" smtClean="0"/>
              <a:t>Jenderal</a:t>
            </a:r>
            <a:r>
              <a:rPr lang="es-ES" sz="2200" dirty="0" smtClean="0"/>
              <a:t> </a:t>
            </a:r>
            <a:r>
              <a:rPr lang="es-ES" sz="2200" dirty="0" err="1" smtClean="0"/>
              <a:t>Pendidikan</a:t>
            </a:r>
            <a:r>
              <a:rPr lang="es-ES" sz="2200" dirty="0" smtClean="0"/>
              <a:t> </a:t>
            </a:r>
            <a:r>
              <a:rPr lang="es-ES" sz="2200" dirty="0" err="1" smtClean="0"/>
              <a:t>Tinggi</a:t>
            </a:r>
            <a:r>
              <a:rPr lang="es-ES" sz="2200" dirty="0" smtClean="0"/>
              <a:t> </a:t>
            </a:r>
            <a:r>
              <a:rPr lang="es-ES" sz="2200" dirty="0" err="1" smtClean="0"/>
              <a:t>atau</a:t>
            </a:r>
            <a:r>
              <a:rPr lang="es-ES" sz="2200" dirty="0" smtClean="0"/>
              <a:t> </a:t>
            </a:r>
            <a:r>
              <a:rPr lang="es-ES" sz="2200" dirty="0" err="1" smtClean="0"/>
              <a:t>Lektor</a:t>
            </a:r>
            <a:r>
              <a:rPr lang="es-ES" sz="2200" dirty="0" smtClean="0"/>
              <a:t> </a:t>
            </a:r>
            <a:r>
              <a:rPr lang="es-ES" sz="2200" dirty="0" err="1" smtClean="0"/>
              <a:t>Kepala</a:t>
            </a:r>
            <a:r>
              <a:rPr lang="es-ES" sz="2200" dirty="0" smtClean="0"/>
              <a:t> yang </a:t>
            </a:r>
            <a:r>
              <a:rPr lang="es-ES" sz="2200" dirty="0" err="1" smtClean="0"/>
              <a:t>bergelar</a:t>
            </a:r>
            <a:r>
              <a:rPr lang="es-ES" sz="2200" dirty="0" smtClean="0"/>
              <a:t> </a:t>
            </a:r>
            <a:r>
              <a:rPr lang="es-ES" sz="2200" dirty="0" err="1" smtClean="0"/>
              <a:t>Doktor</a:t>
            </a:r>
            <a:r>
              <a:rPr lang="es-ES" sz="2200" dirty="0" smtClean="0"/>
              <a:t> dan </a:t>
            </a:r>
            <a:r>
              <a:rPr lang="es-ES" sz="2200" dirty="0" err="1" smtClean="0"/>
              <a:t>memiliki</a:t>
            </a:r>
            <a:r>
              <a:rPr lang="es-ES" sz="2200" dirty="0" smtClean="0"/>
              <a:t> </a:t>
            </a:r>
            <a:r>
              <a:rPr lang="es-ES" sz="2200" dirty="0" err="1" smtClean="0"/>
              <a:t>sertifikat</a:t>
            </a:r>
            <a:r>
              <a:rPr lang="es-ES" sz="2200" dirty="0" smtClean="0"/>
              <a:t> </a:t>
            </a:r>
            <a:r>
              <a:rPr lang="es-ES" sz="2200" dirty="0" err="1" smtClean="0"/>
              <a:t>pendidik</a:t>
            </a:r>
            <a:r>
              <a:rPr lang="es-ES" sz="2200" dirty="0" smtClean="0"/>
              <a:t>;</a:t>
            </a:r>
            <a:endParaRPr lang="id-ID" sz="2200" dirty="0" smtClean="0"/>
          </a:p>
          <a:p>
            <a:pPr marL="357188" lvl="1" indent="-357188"/>
            <a:r>
              <a:rPr lang="es-ES" sz="2200" dirty="0" err="1" smtClean="0"/>
              <a:t>Telah</a:t>
            </a:r>
            <a:r>
              <a:rPr lang="es-ES" sz="2200" dirty="0" smtClean="0"/>
              <a:t> </a:t>
            </a:r>
            <a:r>
              <a:rPr lang="es-ES" sz="2200" dirty="0" err="1" smtClean="0"/>
              <a:t>mengikuti</a:t>
            </a:r>
            <a:r>
              <a:rPr lang="es-ES" sz="2200" dirty="0" smtClean="0"/>
              <a:t> </a:t>
            </a:r>
            <a:r>
              <a:rPr lang="es-ES" sz="2200" dirty="0" err="1" smtClean="0"/>
              <a:t>rekrutmen</a:t>
            </a:r>
            <a:r>
              <a:rPr lang="es-ES" sz="2200" dirty="0" smtClean="0"/>
              <a:t> Asesor yang </a:t>
            </a:r>
            <a:r>
              <a:rPr lang="es-ES" sz="2200" dirty="0" err="1" smtClean="0"/>
              <a:t>diselenggarakan</a:t>
            </a:r>
            <a:r>
              <a:rPr lang="es-ES" sz="2200" dirty="0" smtClean="0"/>
              <a:t> </a:t>
            </a:r>
            <a:r>
              <a:rPr lang="es-ES" sz="2200" dirty="0" err="1" smtClean="0"/>
              <a:t>oleh</a:t>
            </a:r>
            <a:r>
              <a:rPr lang="es-ES" sz="2200" dirty="0" smtClean="0"/>
              <a:t> PTPS </a:t>
            </a:r>
            <a:r>
              <a:rPr lang="es-ES" sz="2200" dirty="0" err="1" smtClean="0"/>
              <a:t>dengan</a:t>
            </a:r>
            <a:r>
              <a:rPr lang="es-ES" sz="2200" dirty="0" smtClean="0"/>
              <a:t> </a:t>
            </a:r>
            <a:r>
              <a:rPr lang="es-ES" sz="2200" dirty="0" err="1" smtClean="0"/>
              <a:t>narasumber</a:t>
            </a:r>
            <a:r>
              <a:rPr lang="es-ES" sz="2200" dirty="0" smtClean="0"/>
              <a:t> </a:t>
            </a:r>
            <a:r>
              <a:rPr lang="es-ES" sz="2200" dirty="0" err="1" smtClean="0"/>
              <a:t>dari</a:t>
            </a:r>
            <a:r>
              <a:rPr lang="es-ES" sz="2200" dirty="0" smtClean="0"/>
              <a:t> </a:t>
            </a:r>
            <a:r>
              <a:rPr lang="es-ES" sz="2200" dirty="0" err="1" smtClean="0"/>
              <a:t>Direktorat</a:t>
            </a:r>
            <a:r>
              <a:rPr lang="es-ES" sz="2200" dirty="0" smtClean="0"/>
              <a:t> </a:t>
            </a:r>
            <a:r>
              <a:rPr lang="es-ES" sz="2200" dirty="0" err="1" smtClean="0"/>
              <a:t>Jenderal</a:t>
            </a:r>
            <a:r>
              <a:rPr lang="es-ES" sz="2200" dirty="0" smtClean="0"/>
              <a:t> </a:t>
            </a:r>
            <a:r>
              <a:rPr lang="es-ES" sz="2200" dirty="0" err="1" smtClean="0"/>
              <a:t>Pendidikan</a:t>
            </a:r>
            <a:r>
              <a:rPr lang="es-ES" sz="2200" dirty="0" smtClean="0"/>
              <a:t> </a:t>
            </a:r>
            <a:r>
              <a:rPr lang="es-ES" sz="2200" dirty="0" err="1" smtClean="0"/>
              <a:t>Tinggi</a:t>
            </a:r>
            <a:r>
              <a:rPr lang="es-ES" sz="2200" dirty="0" smtClean="0"/>
              <a:t>;</a:t>
            </a:r>
            <a:endParaRPr lang="id-ID" sz="2200" dirty="0" smtClean="0"/>
          </a:p>
          <a:p>
            <a:pPr marL="357188" lvl="1" indent="-357188"/>
            <a:r>
              <a:rPr lang="es-ES" sz="2200" dirty="0" err="1" smtClean="0"/>
              <a:t>Memiliki</a:t>
            </a:r>
            <a:r>
              <a:rPr lang="es-ES" sz="2200" dirty="0" smtClean="0"/>
              <a:t> </a:t>
            </a:r>
            <a:r>
              <a:rPr lang="es-ES" sz="2200" dirty="0" err="1" smtClean="0"/>
              <a:t>Nomor</a:t>
            </a:r>
            <a:r>
              <a:rPr lang="es-ES" sz="2200" dirty="0" smtClean="0"/>
              <a:t> </a:t>
            </a:r>
            <a:r>
              <a:rPr lang="es-ES" sz="2200" dirty="0" err="1" smtClean="0"/>
              <a:t>Identifikasi</a:t>
            </a:r>
            <a:r>
              <a:rPr lang="es-ES" sz="2200" dirty="0" smtClean="0"/>
              <a:t> </a:t>
            </a:r>
            <a:r>
              <a:rPr lang="es-ES" sz="2200" dirty="0" err="1" smtClean="0"/>
              <a:t>Registrasi</a:t>
            </a:r>
            <a:r>
              <a:rPr lang="es-ES" sz="2200" dirty="0" smtClean="0"/>
              <a:t> Asesor (NIRA) yang </a:t>
            </a:r>
            <a:r>
              <a:rPr lang="es-ES" sz="2200" dirty="0" err="1" smtClean="0"/>
              <a:t>diberikan</a:t>
            </a:r>
            <a:r>
              <a:rPr lang="es-ES" sz="2200" dirty="0" smtClean="0"/>
              <a:t> </a:t>
            </a:r>
            <a:r>
              <a:rPr lang="es-ES" sz="2200" dirty="0" err="1" smtClean="0"/>
              <a:t>oleh</a:t>
            </a:r>
            <a:r>
              <a:rPr lang="es-ES" sz="2200" dirty="0" smtClean="0"/>
              <a:t> </a:t>
            </a:r>
            <a:r>
              <a:rPr lang="es-ES" sz="2200" dirty="0" err="1" smtClean="0"/>
              <a:t>Direktorat</a:t>
            </a:r>
            <a:r>
              <a:rPr lang="es-ES" sz="2200" dirty="0" smtClean="0"/>
              <a:t> </a:t>
            </a:r>
            <a:r>
              <a:rPr lang="es-ES" sz="2200" dirty="0" err="1" smtClean="0"/>
              <a:t>Jenderal</a:t>
            </a:r>
            <a:r>
              <a:rPr lang="es-ES" sz="2200" dirty="0" smtClean="0"/>
              <a:t> </a:t>
            </a:r>
            <a:r>
              <a:rPr lang="es-ES" sz="2200" dirty="0" err="1" smtClean="0"/>
              <a:t>Pendidikan</a:t>
            </a:r>
            <a:r>
              <a:rPr lang="es-ES" sz="2200" dirty="0" smtClean="0"/>
              <a:t> </a:t>
            </a:r>
            <a:r>
              <a:rPr lang="es-ES" sz="2200" dirty="0" err="1" smtClean="0"/>
              <a:t>Tinggi</a:t>
            </a:r>
            <a:r>
              <a:rPr lang="es-ES" sz="2200" dirty="0" smtClean="0"/>
              <a:t>;</a:t>
            </a:r>
            <a:endParaRPr lang="id-ID" sz="2200" dirty="0" smtClean="0"/>
          </a:p>
          <a:p>
            <a:pPr marL="357188" lvl="1" indent="-357188"/>
            <a:r>
              <a:rPr lang="es-ES" sz="2200" dirty="0" err="1" smtClean="0"/>
              <a:t>Memiliki</a:t>
            </a:r>
            <a:r>
              <a:rPr lang="es-ES" sz="2200" dirty="0" smtClean="0"/>
              <a:t> </a:t>
            </a:r>
            <a:r>
              <a:rPr lang="es-ES" sz="2200" dirty="0" err="1" smtClean="0"/>
              <a:t>keahlian</a:t>
            </a:r>
            <a:r>
              <a:rPr lang="es-ES" sz="2200" dirty="0" smtClean="0"/>
              <a:t> </a:t>
            </a:r>
            <a:r>
              <a:rPr lang="es-ES" sz="2200" dirty="0" err="1" smtClean="0"/>
              <a:t>sesuai</a:t>
            </a:r>
            <a:r>
              <a:rPr lang="es-ES" sz="2200" dirty="0" smtClean="0"/>
              <a:t> </a:t>
            </a:r>
            <a:r>
              <a:rPr lang="es-ES" sz="2200" dirty="0" err="1" smtClean="0"/>
              <a:t>dengan</a:t>
            </a:r>
            <a:r>
              <a:rPr lang="es-ES" sz="2200" dirty="0" smtClean="0"/>
              <a:t> </a:t>
            </a:r>
            <a:r>
              <a:rPr lang="es-ES" sz="2200" dirty="0" err="1" smtClean="0"/>
              <a:t>rumpun</a:t>
            </a:r>
            <a:r>
              <a:rPr lang="es-ES" sz="2200" dirty="0" smtClean="0"/>
              <a:t> </a:t>
            </a:r>
            <a:r>
              <a:rPr lang="es-ES" sz="2200" dirty="0" err="1" smtClean="0"/>
              <a:t>ilmu</a:t>
            </a:r>
            <a:r>
              <a:rPr lang="es-ES" sz="2200" dirty="0" smtClean="0"/>
              <a:t> </a:t>
            </a:r>
            <a:r>
              <a:rPr lang="es-ES" sz="2200" dirty="0" err="1" smtClean="0"/>
              <a:t>dosen</a:t>
            </a:r>
            <a:r>
              <a:rPr lang="es-ES" sz="2200" dirty="0" smtClean="0"/>
              <a:t> yang </a:t>
            </a:r>
            <a:r>
              <a:rPr lang="es-ES" sz="2200" dirty="0" err="1" smtClean="0"/>
              <a:t>dinilai</a:t>
            </a:r>
            <a:r>
              <a:rPr lang="es-ES" sz="2200" dirty="0" smtClean="0"/>
              <a:t> </a:t>
            </a:r>
            <a:r>
              <a:rPr lang="es-ES" sz="2200" dirty="0" err="1" smtClean="0"/>
              <a:t>portofolionya</a:t>
            </a:r>
            <a:r>
              <a:rPr lang="es-ES" sz="2200" dirty="0" smtClean="0"/>
              <a:t> </a:t>
            </a:r>
            <a:r>
              <a:rPr lang="es-ES" sz="2200" dirty="0" err="1" smtClean="0"/>
              <a:t>dengan</a:t>
            </a:r>
            <a:r>
              <a:rPr lang="es-ES" sz="2200" dirty="0" smtClean="0"/>
              <a:t> </a:t>
            </a:r>
            <a:r>
              <a:rPr lang="es-ES" sz="2200" dirty="0" err="1" smtClean="0"/>
              <a:t>kualifikasi</a:t>
            </a:r>
            <a:r>
              <a:rPr lang="es-ES" sz="2200" dirty="0" smtClean="0"/>
              <a:t> </a:t>
            </a:r>
            <a:r>
              <a:rPr lang="es-ES" sz="2200" dirty="0" err="1" smtClean="0"/>
              <a:t>seperti</a:t>
            </a:r>
            <a:r>
              <a:rPr lang="es-ES" sz="2200" dirty="0" smtClean="0"/>
              <a:t> </a:t>
            </a:r>
            <a:r>
              <a:rPr lang="es-ES" sz="2200" dirty="0" err="1" smtClean="0"/>
              <a:t>tertera</a:t>
            </a:r>
            <a:r>
              <a:rPr lang="es-ES" sz="2200" dirty="0" smtClean="0"/>
              <a:t> </a:t>
            </a:r>
            <a:r>
              <a:rPr lang="es-ES" sz="2200" dirty="0" err="1" smtClean="0"/>
              <a:t>dalam</a:t>
            </a:r>
            <a:r>
              <a:rPr lang="es-ES" sz="2200" dirty="0" smtClean="0"/>
              <a:t> </a:t>
            </a:r>
            <a:r>
              <a:rPr lang="es-ES" sz="2200" dirty="0" err="1" smtClean="0"/>
              <a:t>Buku</a:t>
            </a:r>
            <a:r>
              <a:rPr lang="es-ES" sz="2200" dirty="0" smtClean="0"/>
              <a:t> 3;</a:t>
            </a:r>
            <a:endParaRPr lang="id-ID" sz="2200" dirty="0" smtClean="0"/>
          </a:p>
          <a:p>
            <a:pPr marL="357188" lvl="1" indent="-357188"/>
            <a:r>
              <a:rPr lang="es-ES" sz="2200" dirty="0" err="1" smtClean="0"/>
              <a:t>Memiliki</a:t>
            </a:r>
            <a:r>
              <a:rPr lang="es-ES" sz="2200" dirty="0" smtClean="0"/>
              <a:t> </a:t>
            </a:r>
            <a:r>
              <a:rPr lang="es-ES" sz="2200" dirty="0" err="1" smtClean="0"/>
              <a:t>komitmen</a:t>
            </a:r>
            <a:r>
              <a:rPr lang="es-ES" sz="2200" dirty="0" smtClean="0"/>
              <a:t> </a:t>
            </a:r>
            <a:r>
              <a:rPr lang="es-ES" sz="2200" dirty="0" err="1" smtClean="0"/>
              <a:t>untuk</a:t>
            </a:r>
            <a:r>
              <a:rPr lang="es-ES" sz="2200" dirty="0" smtClean="0"/>
              <a:t> </a:t>
            </a:r>
            <a:r>
              <a:rPr lang="es-ES" sz="2200" dirty="0" err="1" smtClean="0"/>
              <a:t>bertugas</a:t>
            </a:r>
            <a:r>
              <a:rPr lang="es-ES" sz="2200" dirty="0" smtClean="0"/>
              <a:t> </a:t>
            </a:r>
            <a:r>
              <a:rPr lang="es-ES" sz="2200" dirty="0" err="1" smtClean="0"/>
              <a:t>sebagai</a:t>
            </a:r>
            <a:r>
              <a:rPr lang="es-ES" sz="2200" dirty="0" smtClean="0"/>
              <a:t> Asesor;</a:t>
            </a:r>
            <a:endParaRPr lang="id-ID" sz="2200" dirty="0" smtClean="0"/>
          </a:p>
          <a:p>
            <a:pPr marL="357188" lvl="1" indent="-357188"/>
            <a:r>
              <a:rPr lang="es-ES" sz="2200" dirty="0" err="1" smtClean="0"/>
              <a:t>Mendapat</a:t>
            </a:r>
            <a:r>
              <a:rPr lang="es-ES" sz="2200" dirty="0" smtClean="0"/>
              <a:t> tugas </a:t>
            </a:r>
            <a:r>
              <a:rPr lang="es-ES" sz="2200" dirty="0" err="1" smtClean="0"/>
              <a:t>dari</a:t>
            </a:r>
            <a:r>
              <a:rPr lang="es-ES" sz="2200" dirty="0" smtClean="0"/>
              <a:t> </a:t>
            </a:r>
            <a:r>
              <a:rPr lang="es-ES" sz="2200" dirty="0" err="1" smtClean="0"/>
              <a:t>perguruan</a:t>
            </a:r>
            <a:r>
              <a:rPr lang="es-ES" sz="2200" dirty="0" smtClean="0"/>
              <a:t> </a:t>
            </a:r>
            <a:r>
              <a:rPr lang="es-ES" sz="2200" dirty="0" err="1" smtClean="0"/>
              <a:t>tinggi</a:t>
            </a:r>
            <a:r>
              <a:rPr lang="es-ES" sz="2200" dirty="0" smtClean="0"/>
              <a:t> yang </a:t>
            </a:r>
            <a:r>
              <a:rPr lang="es-ES" sz="2200" dirty="0" err="1" smtClean="0"/>
              <a:t>ditetapkan</a:t>
            </a:r>
            <a:r>
              <a:rPr lang="es-ES" sz="2200" dirty="0" smtClean="0"/>
              <a:t> </a:t>
            </a:r>
            <a:r>
              <a:rPr lang="es-ES" sz="2200" dirty="0" err="1" smtClean="0"/>
              <a:t>sebagai</a:t>
            </a:r>
            <a:r>
              <a:rPr lang="es-ES" sz="2200" dirty="0" smtClean="0"/>
              <a:t> PTPS.</a:t>
            </a:r>
            <a:endParaRPr lang="id-ID" sz="2200" dirty="0" smtClean="0"/>
          </a:p>
          <a:p>
            <a:endParaRPr lang="id-ID" sz="2200" dirty="0"/>
          </a:p>
        </p:txBody>
      </p:sp>
    </p:spTree>
    <p:extLst>
      <p:ext uri="{BB962C8B-B14F-4D97-AF65-F5344CB8AC3E}">
        <p14:creationId xmlns:p14="http://schemas.microsoft.com/office/powerpoint/2010/main" val="221792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err="1" smtClean="0">
                <a:latin typeface="AR BLANCA" pitchFamily="2" charset="0"/>
              </a:rPr>
              <a:t>Terima</a:t>
            </a:r>
            <a:r>
              <a:rPr lang="en-US" sz="3600" dirty="0" smtClean="0">
                <a:latin typeface="AR BLANCA" pitchFamily="2" charset="0"/>
              </a:rPr>
              <a:t> </a:t>
            </a:r>
            <a:r>
              <a:rPr lang="en-US" sz="3600" dirty="0" err="1" smtClean="0">
                <a:latin typeface="AR BLANCA" pitchFamily="2" charset="0"/>
              </a:rPr>
              <a:t>kasih</a:t>
            </a:r>
            <a:r>
              <a:rPr lang="en-US" sz="3600" dirty="0" smtClean="0">
                <a:latin typeface="AR BLANCA" pitchFamily="2" charset="0"/>
              </a:rPr>
              <a:t> </a:t>
            </a:r>
            <a:r>
              <a:rPr lang="en-US" sz="3600" dirty="0" err="1" smtClean="0">
                <a:latin typeface="AR BLANCA" pitchFamily="2" charset="0"/>
              </a:rPr>
              <a:t>dan</a:t>
            </a:r>
            <a:r>
              <a:rPr lang="en-US" sz="3600" dirty="0" smtClean="0">
                <a:latin typeface="AR BLANCA" pitchFamily="2" charset="0"/>
              </a:rPr>
              <a:t> </a:t>
            </a:r>
            <a:r>
              <a:rPr lang="en-US" sz="3600" dirty="0" err="1" smtClean="0">
                <a:latin typeface="AR BLANCA" pitchFamily="2" charset="0"/>
              </a:rPr>
              <a:t>Selamat</a:t>
            </a:r>
            <a:r>
              <a:rPr lang="en-US" sz="3600" dirty="0" smtClean="0">
                <a:latin typeface="AR BLANCA" pitchFamily="2" charset="0"/>
              </a:rPr>
              <a:t> </a:t>
            </a:r>
            <a:r>
              <a:rPr lang="en-US" sz="3600" dirty="0" err="1" smtClean="0">
                <a:latin typeface="AR BLANCA" pitchFamily="2" charset="0"/>
              </a:rPr>
              <a:t>berkarya</a:t>
            </a:r>
            <a:r>
              <a:rPr lang="en-US" sz="3600" dirty="0" smtClean="0">
                <a:latin typeface="AR BLANCA" pitchFamily="2" charset="0"/>
              </a:rPr>
              <a:t>…</a:t>
            </a:r>
            <a:endParaRPr lang="en-US" sz="3600" dirty="0">
              <a:latin typeface="AR BLAN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61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468800" y="260668"/>
            <a:ext cx="7346880" cy="1131959"/>
          </a:xfrm>
        </p:spPr>
        <p:txBody>
          <a:bodyPr tIns="32803"/>
          <a:lstStyle/>
          <a:p>
            <a:pPr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r>
              <a:rPr lang="en-US" sz="3200" b="1" dirty="0" smtClean="0"/>
              <a:t>DYS GELOMBANG-1 2014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99592" y="1971582"/>
            <a:ext cx="7916088" cy="3977698"/>
          </a:xfrm>
        </p:spPr>
        <p:txBody>
          <a:bodyPr>
            <a:normAutofit fontScale="85000" lnSpcReduction="10000"/>
          </a:bodyPr>
          <a:lstStyle/>
          <a:p>
            <a:pPr marL="391686" indent="-293764">
              <a:buClr>
                <a:srgbClr val="050505"/>
              </a:buClr>
              <a:buFont typeface="StarSymbol" charset="0"/>
              <a:buChar char="●"/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r>
              <a:rPr lang="en-US" dirty="0" smtClean="0"/>
              <a:t>Dari 6036 DYS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akun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Serdos</a:t>
            </a:r>
            <a:r>
              <a:rPr lang="en-US" dirty="0" smtClean="0"/>
              <a:t>, </a:t>
            </a:r>
            <a:r>
              <a:rPr lang="en-US" dirty="0" err="1" smtClean="0"/>
              <a:t>sebanyak</a:t>
            </a:r>
            <a:r>
              <a:rPr lang="en-US" dirty="0" smtClean="0"/>
              <a:t> 1435 </a:t>
            </a:r>
            <a:r>
              <a:rPr lang="en-US" dirty="0" err="1" smtClean="0"/>
              <a:t>orang</a:t>
            </a:r>
            <a:r>
              <a:rPr lang="en-US" dirty="0" smtClean="0"/>
              <a:t> DYS TIDAK MENYELESAIKAN </a:t>
            </a:r>
            <a:r>
              <a:rPr lang="en-US" dirty="0" err="1" smtClean="0"/>
              <a:t>penyusunan</a:t>
            </a:r>
            <a:r>
              <a:rPr lang="en-US" dirty="0" smtClean="0"/>
              <a:t> </a:t>
            </a:r>
            <a:r>
              <a:rPr lang="en-US" dirty="0" err="1" smtClean="0"/>
              <a:t>portofolionya</a:t>
            </a:r>
            <a:r>
              <a:rPr lang="en-US" dirty="0" smtClean="0"/>
              <a:t> (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diajukan</a:t>
            </a:r>
            <a:r>
              <a:rPr lang="en-US" dirty="0" smtClean="0"/>
              <a:t> PTU)</a:t>
            </a:r>
          </a:p>
          <a:p>
            <a:pPr marL="391686" indent="-293764">
              <a:buClr>
                <a:srgbClr val="050505"/>
              </a:buClr>
              <a:buFont typeface="StarSymbol" charset="0"/>
              <a:buChar char="●"/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endParaRPr lang="en-US" dirty="0" smtClean="0"/>
          </a:p>
          <a:p>
            <a:pPr marL="391686" indent="-293764">
              <a:buClr>
                <a:srgbClr val="050505"/>
              </a:buClr>
              <a:buFont typeface="StarSymbol" charset="0"/>
              <a:buChar char="●"/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r>
              <a:rPr lang="en-US" dirty="0" smtClean="0"/>
              <a:t>Dari 4601 DYS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diajukan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PTU, </a:t>
            </a:r>
            <a:r>
              <a:rPr lang="en-US" dirty="0" err="1" smtClean="0"/>
              <a:t>sebanyak</a:t>
            </a:r>
            <a:r>
              <a:rPr lang="en-US" dirty="0" smtClean="0"/>
              <a:t> 177 DYS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diajukan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PTPS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Skor</a:t>
            </a:r>
            <a:r>
              <a:rPr lang="en-US" dirty="0" smtClean="0"/>
              <a:t> TKBI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Skor</a:t>
            </a:r>
            <a:r>
              <a:rPr lang="en-US" dirty="0" smtClean="0"/>
              <a:t> TKDA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lengkap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bermasalah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status “DOSEN TETAP” di PDPT   </a:t>
            </a:r>
          </a:p>
        </p:txBody>
      </p:sp>
    </p:spTree>
    <p:extLst>
      <p:ext uri="{BB962C8B-B14F-4D97-AF65-F5344CB8AC3E}">
        <p14:creationId xmlns:p14="http://schemas.microsoft.com/office/powerpoint/2010/main" val="38252622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200" b="1" dirty="0" smtClean="0"/>
              <a:t>KELULUSAN SERDOS 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00052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283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940966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PENYEBAB </a:t>
            </a:r>
            <a:r>
              <a:rPr lang="id-ID" sz="3200" b="1" dirty="0" smtClean="0">
                <a:solidFill>
                  <a:schemeClr val="tx1"/>
                </a:solidFill>
              </a:rPr>
              <a:t>TIDAK LULUS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id-ID" sz="3200" b="1" dirty="0" smtClean="0">
                <a:solidFill>
                  <a:schemeClr val="tx1"/>
                </a:solidFill>
              </a:rPr>
              <a:t>2013</a:t>
            </a:r>
            <a:endParaRPr lang="id-ID" sz="3200" b="1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D713-7BEC-40BC-8FD0-7CA2DCB59A3E}" type="slidenum">
              <a:rPr lang="id-ID" smtClean="0"/>
              <a:pPr/>
              <a:t>6</a:t>
            </a:fld>
            <a:endParaRPr lang="id-ID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061176"/>
              </p:ext>
            </p:extLst>
          </p:nvPr>
        </p:nvGraphicFramePr>
        <p:xfrm>
          <a:off x="457200" y="1600200"/>
          <a:ext cx="82296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0904"/>
                <a:gridCol w="1728192"/>
                <a:gridCol w="14505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KOMPONEN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JUMLAH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NILAI DD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410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 smtClean="0">
                          <a:effectLst/>
                          <a:latin typeface="+mn-lt"/>
                        </a:rPr>
                        <a:t>12.250%</a:t>
                      </a:r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NILAI DD, KONSISTENSI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611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 smtClean="0">
                          <a:effectLst/>
                          <a:latin typeface="+mn-lt"/>
                        </a:rPr>
                        <a:t>18.255%</a:t>
                      </a:r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NILAI DD, NILAI GABUNGAN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235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 smtClean="0">
                          <a:effectLst/>
                          <a:latin typeface="+mn-lt"/>
                        </a:rPr>
                        <a:t>7.021%</a:t>
                      </a:r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b="0" i="0" u="none" strike="noStrike">
                          <a:effectLst/>
                          <a:latin typeface="+mn-lt"/>
                        </a:rPr>
                        <a:t>NILAI DD, NILAI GABUNGAN, KONSISTENSI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395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11.802%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NILAI GABUNGAN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1663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49.686%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NILAI DD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0.030%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NILAI GABUNGAN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0.030%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PERSEPSIONAL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0.209%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PERSEPSIONAL, NILAI DD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0.090%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PERSEPSIONAL, NILAI DD, NILAI GABUNGAN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0.329%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PERSEPSIONAL, NILAI GABUNGAN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effectLst/>
                          <a:latin typeface="+mn-lt"/>
                        </a:rPr>
                        <a:t>0.299%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effectLst/>
                          <a:latin typeface="+mn-lt"/>
                        </a:rPr>
                        <a:t>TOTAL </a:t>
                      </a:r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effectLst/>
                          <a:latin typeface="+mn-lt"/>
                        </a:rPr>
                        <a:t>3347</a:t>
                      </a:r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475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1468800" y="260668"/>
            <a:ext cx="7346880" cy="1131959"/>
          </a:xfrm>
        </p:spPr>
        <p:txBody>
          <a:bodyPr tIns="32803"/>
          <a:lstStyle/>
          <a:p>
            <a:pPr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r>
              <a:rPr lang="en-US" sz="3200" b="1" dirty="0" smtClean="0"/>
              <a:t>HASIL KELULUSAN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2014</a:t>
            </a:r>
            <a:endParaRPr lang="en-US" sz="3200" b="1" dirty="0" smtClean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79902"/>
              </p:ext>
            </p:extLst>
          </p:nvPr>
        </p:nvGraphicFramePr>
        <p:xfrm>
          <a:off x="107504" y="1844824"/>
          <a:ext cx="892899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0"/>
          <p:cNvSpPr txBox="1"/>
          <p:nvPr/>
        </p:nvSpPr>
        <p:spPr>
          <a:xfrm>
            <a:off x="7380312" y="2492896"/>
            <a:ext cx="110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b="1" dirty="0" smtClean="0">
                <a:solidFill>
                  <a:srgbClr val="FF0000"/>
                </a:solidFill>
              </a:rPr>
              <a:t>34,03%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7422509" y="3717032"/>
            <a:ext cx="110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b="1" dirty="0" smtClean="0"/>
              <a:t>65,97%</a:t>
            </a:r>
            <a:endParaRPr lang="id-ID" b="1" dirty="0"/>
          </a:p>
        </p:txBody>
      </p:sp>
      <p:sp>
        <p:nvSpPr>
          <p:cNvPr id="10" name="TextBox 12"/>
          <p:cNvSpPr txBox="1"/>
          <p:nvPr/>
        </p:nvSpPr>
        <p:spPr>
          <a:xfrm>
            <a:off x="1691680" y="3707740"/>
            <a:ext cx="110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b="1" dirty="0" smtClean="0"/>
              <a:t>66,27%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41998530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1115616" y="260668"/>
            <a:ext cx="7700064" cy="1131959"/>
          </a:xfrm>
        </p:spPr>
        <p:txBody>
          <a:bodyPr tIns="32803"/>
          <a:lstStyle/>
          <a:p>
            <a:pPr>
              <a:tabLst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</a:tabLst>
            </a:pPr>
            <a:r>
              <a:rPr lang="en-US" sz="3200" b="1" dirty="0" smtClean="0"/>
              <a:t>PENYEBAB KETIDAKLULUSAN DYS </a:t>
            </a:r>
            <a:r>
              <a:rPr lang="en-US" sz="3200" b="1" dirty="0" smtClean="0"/>
              <a:t>2014</a:t>
            </a:r>
            <a:endParaRPr lang="en-US" sz="3200" b="1" dirty="0" smtClean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56" y="1772816"/>
            <a:ext cx="888743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7948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200" b="1" dirty="0" smtClean="0"/>
              <a:t>TUGAS DAN WEWENANG PTU / KOPERTIS</a:t>
            </a:r>
            <a:endParaRPr lang="id-ID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600400"/>
          </a:xfrm>
        </p:spPr>
        <p:txBody>
          <a:bodyPr>
            <a:normAutofit fontScale="70000" lnSpcReduction="20000"/>
          </a:bodyPr>
          <a:lstStyle/>
          <a:p>
            <a:r>
              <a:rPr lang="id-ID" dirty="0" smtClean="0"/>
              <a:t>PTU DAN KOPERTIS WAJIB MENYELENGGARAKAN SOSIALISASI TENTANG SERDOS UNTUK SELURUH DYS YANG TELAH MEMENUHI SYARAT TERMASUK DYS YANG SEDANG STUDI LANJUT DI LUAR NEGERI.</a:t>
            </a:r>
          </a:p>
          <a:p>
            <a:endParaRPr lang="en-US" dirty="0" smtClean="0"/>
          </a:p>
          <a:p>
            <a:r>
              <a:rPr lang="id-ID" dirty="0" smtClean="0"/>
              <a:t>PTU DAN KOPERTIS MEWAJIBKAN DYS UNTUK MENGIKUTI SOSIALISASI TENTANG SERDOS, JIKA DYS TIDAK MENGIKUTI SOSIALISASI TANPA ALASAN YANG JELAS MAKA PTU DAN KOPERTIS BERWENANG UNTUK TIDAK </a:t>
            </a:r>
            <a:r>
              <a:rPr lang="en-US" dirty="0" smtClean="0"/>
              <a:t>MENYERAHKAN </a:t>
            </a:r>
            <a:r>
              <a:rPr lang="id-ID" dirty="0" smtClean="0"/>
              <a:t>AKUN KEPADA DYS YANG TIDAK MENGIKUTI SOSIALISASI.</a:t>
            </a:r>
          </a:p>
          <a:p>
            <a:pPr>
              <a:buNone/>
            </a:pPr>
            <a:r>
              <a:rPr lang="id-ID" dirty="0" smtClean="0"/>
              <a:t> 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4187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561">
    <a:dk1>
      <a:sysClr val="windowText" lastClr="000000"/>
    </a:dk1>
    <a:lt1>
      <a:sysClr val="window" lastClr="FFFFFF"/>
    </a:lt1>
    <a:dk2>
      <a:srgbClr val="0E0600"/>
    </a:dk2>
    <a:lt2>
      <a:srgbClr val="FCF5EF"/>
    </a:lt2>
    <a:accent1>
      <a:srgbClr val="DD5900"/>
    </a:accent1>
    <a:accent2>
      <a:srgbClr val="FFB900"/>
    </a:accent2>
    <a:accent3>
      <a:srgbClr val="DC3C00"/>
    </a:accent3>
    <a:accent4>
      <a:srgbClr val="00BCF2"/>
    </a:accent4>
    <a:accent5>
      <a:srgbClr val="00B294"/>
    </a:accent5>
    <a:accent6>
      <a:srgbClr val="68217A"/>
    </a:accent6>
    <a:hlink>
      <a:srgbClr val="00BCF2"/>
    </a:hlink>
    <a:folHlink>
      <a:srgbClr val="68217A"/>
    </a:folHlink>
  </a:clrScheme>
  <a:fontScheme name="Custom 3">
    <a:majorFont>
      <a:latin typeface="Segoe UI Light"/>
      <a:ea typeface=""/>
      <a:cs typeface=""/>
    </a:majorFont>
    <a:minorFont>
      <a:latin typeface="Segoe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5869</TotalTime>
  <Words>1813</Words>
  <Application>Microsoft Office PowerPoint</Application>
  <PresentationFormat>On-screen Show (4:3)</PresentationFormat>
  <Paragraphs>226</Paragraphs>
  <Slides>37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Diseño predeterminado</vt:lpstr>
      <vt:lpstr>TIM SERDOS DIREKTORAT PENDIDIK DAN TENAGA KEPENDIDIKAN KEMENTERIAN RISET, TEKNOLOGI, DAN PENDIDIKAN TINGGI 2015</vt:lpstr>
      <vt:lpstr>MENGAPA PERLU SOSIALISASI??</vt:lpstr>
      <vt:lpstr>PERKEMBANGAN DATA DYS GELOMBANG-1 2014</vt:lpstr>
      <vt:lpstr>DYS GELOMBANG-1 2014</vt:lpstr>
      <vt:lpstr>KELULUSAN SERDOS </vt:lpstr>
      <vt:lpstr>PENYEBAB TIDAK LULUS 2013</vt:lpstr>
      <vt:lpstr>HASIL KELULUSAN  2014</vt:lpstr>
      <vt:lpstr>PENYEBAB KETIDAKLULUSAN DYS 2014</vt:lpstr>
      <vt:lpstr>TUGAS DAN WEWENANG PTU / KOPERTIS</vt:lpstr>
      <vt:lpstr>PEMBAHARUAN  SERDOS 2015 </vt:lpstr>
      <vt:lpstr>PEMBAHARUAN SERDOS 2015</vt:lpstr>
      <vt:lpstr>BUKU PEDOMAN SERTIFIKASI PENDIDIK UNTUK DOSEN (SERDOS) TERINTEGRASI</vt:lpstr>
      <vt:lpstr>TIM SERDOS DIREKTORAT PENDIDIK DAN TENAGA KEPENDIDIKAN KEMENTERIAN RISET, TEKNOLOGI, DAN  PENDIDIKAN TINGGI 2015</vt:lpstr>
      <vt:lpstr>LATAR BELAKANG</vt:lpstr>
      <vt:lpstr>TUJUAN SERDOS</vt:lpstr>
      <vt:lpstr>PETA KONSEP SERDOS</vt:lpstr>
      <vt:lpstr>TINDAK LANJUT PROGRAM SERDOS</vt:lpstr>
      <vt:lpstr>PROSES PENCAPAIAN PROFESIONALISME</vt:lpstr>
      <vt:lpstr>STRATEGI PENILAIAN SERDOS (1)</vt:lpstr>
      <vt:lpstr>STRATEGI PENILAIAN SERDOS (2)</vt:lpstr>
      <vt:lpstr>BUKTI PORTOFOLIO</vt:lpstr>
      <vt:lpstr>PRASYARAT KEBERHASILAN SISTEM PENILAIAN SERDOS</vt:lpstr>
      <vt:lpstr>KELULUSAN</vt:lpstr>
      <vt:lpstr>SERTIFIKAT PENDIDIK</vt:lpstr>
      <vt:lpstr>MASA PEMBINAAN </vt:lpstr>
      <vt:lpstr>PERSYARATAN PESERTA SERDOS</vt:lpstr>
      <vt:lpstr>DOSEN YANG TELAH SELESAI MENGIKUTI TUGAS BELAJAR DAPAT MENGIKUTI SERDOS</vt:lpstr>
      <vt:lpstr>DOSEN TUGAS BELAJAR ATAU IZIN BELAJAR</vt:lpstr>
      <vt:lpstr>DOSEN YANG TIDAK DIPERBOLEHKAN MENGIKUTI SERTIFIKASI DOSEN ADALAH</vt:lpstr>
      <vt:lpstr>DYS DIUSULKAN OLEH PTU KEPADA DIKTI BERDASARKAN URUTAN PRIORITAS : </vt:lpstr>
      <vt:lpstr>MASA KERJA</vt:lpstr>
      <vt:lpstr>PENETAPAN PERGURUAN TINGGI PENYELENGGARA SERDOS</vt:lpstr>
      <vt:lpstr>PANITIA SERTIFIKASI DOSEN (PSD)</vt:lpstr>
      <vt:lpstr>ASESOR</vt:lpstr>
      <vt:lpstr>TUGAS ASESOR </vt:lpstr>
      <vt:lpstr>PERSYARATAN MENJADI ASESOR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lenovo</cp:lastModifiedBy>
  <cp:revision>798</cp:revision>
  <dcterms:created xsi:type="dcterms:W3CDTF">2010-05-23T14:28:12Z</dcterms:created>
  <dcterms:modified xsi:type="dcterms:W3CDTF">2015-04-22T06:31:36Z</dcterms:modified>
</cp:coreProperties>
</file>