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6" r:id="rId3"/>
    <p:sldId id="297" r:id="rId4"/>
    <p:sldId id="298" r:id="rId5"/>
    <p:sldId id="299" r:id="rId6"/>
    <p:sldId id="308" r:id="rId7"/>
    <p:sldId id="300" r:id="rId8"/>
    <p:sldId id="301" r:id="rId9"/>
    <p:sldId id="302" r:id="rId10"/>
    <p:sldId id="303" r:id="rId11"/>
    <p:sldId id="304" r:id="rId12"/>
    <p:sldId id="306" r:id="rId13"/>
    <p:sldId id="307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422C16"/>
    <a:srgbClr val="0C788E"/>
    <a:srgbClr val="006666"/>
    <a:srgbClr val="0099CC"/>
    <a:srgbClr val="003300"/>
    <a:srgbClr val="A50021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30" autoAdjust="0"/>
    <p:restoredTop sz="94662" autoAdjust="0"/>
  </p:normalViewPr>
  <p:slideViewPr>
    <p:cSldViewPr>
      <p:cViewPr>
        <p:scale>
          <a:sx n="73" d="100"/>
          <a:sy n="73" d="100"/>
        </p:scale>
        <p:origin x="-112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D26BBD-C654-473C-9691-51B65415299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42ACA55-56A4-45F1-9E57-3D4713322E8C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KEPUTUSAN MENTERI PENDIDIKAN DAN KEBUDAYAAN </a:t>
          </a:r>
        </a:p>
        <a:p>
          <a:r>
            <a:rPr lang="en-US" dirty="0" smtClean="0">
              <a:solidFill>
                <a:schemeClr val="tx1"/>
              </a:solidFill>
            </a:rPr>
            <a:t>NO.138/P/2014 </a:t>
          </a:r>
          <a:endParaRPr lang="en-US" dirty="0"/>
        </a:p>
      </dgm:t>
    </dgm:pt>
    <dgm:pt modelId="{7A5D538B-08A3-47D5-B0A0-8C292FEDDFC6}" type="parTrans" cxnId="{BD516B31-4CF8-47F2-9704-0443F99CE372}">
      <dgm:prSet/>
      <dgm:spPr/>
      <dgm:t>
        <a:bodyPr/>
        <a:lstStyle/>
        <a:p>
          <a:endParaRPr lang="en-US"/>
        </a:p>
      </dgm:t>
    </dgm:pt>
    <dgm:pt modelId="{1FCF03DA-6163-486C-9FA4-5AFF44601282}" type="sibTrans" cxnId="{BD516B31-4CF8-47F2-9704-0443F99CE372}">
      <dgm:prSet/>
      <dgm:spPr/>
      <dgm:t>
        <a:bodyPr/>
        <a:lstStyle/>
        <a:p>
          <a:endParaRPr lang="en-US"/>
        </a:p>
      </dgm:t>
    </dgm:pt>
    <dgm:pt modelId="{9F64EE3D-22BB-4453-9A18-76075138776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PERGURUAN TINGGI PENYELENGGARA SERTIFIKASI PENDIDIK UNTUK DOSEN (PTPS) </a:t>
          </a:r>
        </a:p>
        <a:p>
          <a:r>
            <a:rPr lang="en-US" dirty="0" smtClean="0">
              <a:solidFill>
                <a:schemeClr val="tx1"/>
              </a:solidFill>
            </a:rPr>
            <a:t>2014 – 2015</a:t>
          </a:r>
          <a:endParaRPr lang="en-US" dirty="0">
            <a:solidFill>
              <a:schemeClr val="tx1"/>
            </a:solidFill>
          </a:endParaRPr>
        </a:p>
      </dgm:t>
    </dgm:pt>
    <dgm:pt modelId="{E8B1E9B1-012F-443A-88C5-EBB5ECF8BD84}" type="sibTrans" cxnId="{BF37AD07-39C4-400E-83A5-5757FCD299C5}">
      <dgm:prSet/>
      <dgm:spPr/>
      <dgm:t>
        <a:bodyPr/>
        <a:lstStyle/>
        <a:p>
          <a:endParaRPr lang="en-US"/>
        </a:p>
      </dgm:t>
    </dgm:pt>
    <dgm:pt modelId="{26030153-58B9-4179-90B0-526840AE8A5A}" type="parTrans" cxnId="{BF37AD07-39C4-400E-83A5-5757FCD299C5}">
      <dgm:prSet/>
      <dgm:spPr/>
      <dgm:t>
        <a:bodyPr/>
        <a:lstStyle/>
        <a:p>
          <a:endParaRPr lang="en-US"/>
        </a:p>
      </dgm:t>
    </dgm:pt>
    <dgm:pt modelId="{44D72036-6941-49E7-BD25-F7B8045008DE}">
      <dgm:prSet phldrT="[Text]"/>
      <dgm:spPr/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PERTIMBANGAN: </a:t>
          </a:r>
        </a:p>
        <a:p>
          <a:r>
            <a:rPr lang="pt-BR" dirty="0" smtClean="0">
              <a:solidFill>
                <a:schemeClr val="tx1"/>
              </a:solidFill>
            </a:rPr>
            <a:t>Peringkat Akreditasi , </a:t>
          </a:r>
          <a:r>
            <a:rPr lang="id-ID" dirty="0" smtClean="0">
              <a:solidFill>
                <a:schemeClr val="tx1"/>
              </a:solidFill>
            </a:rPr>
            <a:t>Pengalaman</a:t>
          </a:r>
          <a:r>
            <a:rPr lang="en-US" dirty="0" smtClean="0">
              <a:solidFill>
                <a:schemeClr val="tx1"/>
              </a:solidFill>
            </a:rPr>
            <a:t>, P</a:t>
          </a:r>
          <a:r>
            <a:rPr lang="id-ID" dirty="0" smtClean="0">
              <a:solidFill>
                <a:schemeClr val="tx1"/>
              </a:solidFill>
            </a:rPr>
            <a:t>rogram Doktor</a:t>
          </a:r>
          <a:r>
            <a:rPr lang="en-US" dirty="0" smtClean="0">
              <a:solidFill>
                <a:schemeClr val="tx1"/>
              </a:solidFill>
            </a:rPr>
            <a:t>, </a:t>
          </a:r>
          <a:r>
            <a:rPr lang="id-ID" dirty="0" smtClean="0">
              <a:solidFill>
                <a:schemeClr val="tx1"/>
              </a:solidFill>
            </a:rPr>
            <a:t>Jumlah </a:t>
          </a:r>
          <a:r>
            <a:rPr lang="en-US" dirty="0" smtClean="0">
              <a:solidFill>
                <a:schemeClr val="tx1"/>
              </a:solidFill>
            </a:rPr>
            <a:t>A</a:t>
          </a:r>
          <a:r>
            <a:rPr lang="id-ID" dirty="0" smtClean="0">
              <a:solidFill>
                <a:schemeClr val="tx1"/>
              </a:solidFill>
            </a:rPr>
            <a:t>sesor</a:t>
          </a:r>
          <a:r>
            <a:rPr lang="en-US" dirty="0" smtClean="0">
              <a:solidFill>
                <a:schemeClr val="tx1"/>
              </a:solidFill>
            </a:rPr>
            <a:t>, K</a:t>
          </a:r>
          <a:r>
            <a:rPr lang="id-ID" dirty="0" smtClean="0">
              <a:solidFill>
                <a:schemeClr val="tx1"/>
              </a:solidFill>
            </a:rPr>
            <a:t>ewilayahan</a:t>
          </a:r>
          <a:r>
            <a:rPr lang="en-US" dirty="0" smtClean="0">
              <a:solidFill>
                <a:schemeClr val="tx1"/>
              </a:solidFill>
            </a:rPr>
            <a:t>, </a:t>
          </a:r>
          <a:r>
            <a:rPr lang="en-US" dirty="0" err="1" smtClean="0">
              <a:solidFill>
                <a:schemeClr val="tx1"/>
              </a:solidFill>
            </a:rPr>
            <a:t>Hasil</a:t>
          </a:r>
          <a:r>
            <a:rPr lang="en-US" dirty="0" smtClean="0">
              <a:solidFill>
                <a:schemeClr val="tx1"/>
              </a:solidFill>
            </a:rPr>
            <a:t> Monitoring </a:t>
          </a:r>
          <a:r>
            <a:rPr lang="en-US" dirty="0" err="1" smtClean="0">
              <a:solidFill>
                <a:schemeClr val="tx1"/>
              </a:solidFill>
            </a:rPr>
            <a:t>dan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Evaluasi</a:t>
          </a:r>
          <a:endParaRPr lang="en-US" dirty="0">
            <a:solidFill>
              <a:schemeClr val="tx1"/>
            </a:solidFill>
          </a:endParaRPr>
        </a:p>
      </dgm:t>
    </dgm:pt>
    <dgm:pt modelId="{588B872B-8391-46B6-959A-61D03742E710}" type="parTrans" cxnId="{C32F1D01-CFFB-4147-AF6E-A3DE0747BA0E}">
      <dgm:prSet/>
      <dgm:spPr/>
      <dgm:t>
        <a:bodyPr/>
        <a:lstStyle/>
        <a:p>
          <a:endParaRPr lang="en-US"/>
        </a:p>
      </dgm:t>
    </dgm:pt>
    <dgm:pt modelId="{EEF1F51C-E0C0-43E3-9E4C-2F77B9DFF159}" type="sibTrans" cxnId="{C32F1D01-CFFB-4147-AF6E-A3DE0747BA0E}">
      <dgm:prSet/>
      <dgm:spPr/>
      <dgm:t>
        <a:bodyPr/>
        <a:lstStyle/>
        <a:p>
          <a:endParaRPr lang="en-US"/>
        </a:p>
      </dgm:t>
    </dgm:pt>
    <dgm:pt modelId="{ECAE9245-75FE-42D8-8304-6C19D1B441B0}" type="pres">
      <dgm:prSet presAssocID="{24D26BBD-C654-473C-9691-51B65415299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5F977A-92E6-4880-93EF-4223252B44F9}" type="pres">
      <dgm:prSet presAssocID="{24D26BBD-C654-473C-9691-51B654152991}" presName="arrow" presStyleLbl="bgShp" presStyleIdx="0" presStyleCnt="1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4BCF3222-6C6E-40ED-B207-3D67A7803921}" type="pres">
      <dgm:prSet presAssocID="{24D26BBD-C654-473C-9691-51B654152991}" presName="linearProcess" presStyleCnt="0"/>
      <dgm:spPr/>
    </dgm:pt>
    <dgm:pt modelId="{D88EBA0D-29BD-4404-A3A1-4B90E67A2F1D}" type="pres">
      <dgm:prSet presAssocID="{44D72036-6941-49E7-BD25-F7B8045008DE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7F2E50-3D9F-4AE9-94B6-5948F05C9BD6}" type="pres">
      <dgm:prSet presAssocID="{EEF1F51C-E0C0-43E3-9E4C-2F77B9DFF159}" presName="sibTrans" presStyleCnt="0"/>
      <dgm:spPr/>
    </dgm:pt>
    <dgm:pt modelId="{C7DF5DBA-1D36-42DF-9CFD-9E10F2D5F054}" type="pres">
      <dgm:prSet presAssocID="{242ACA55-56A4-45F1-9E57-3D4713322E8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3E58D7-6F63-413A-92DD-04691A45BD08}" type="pres">
      <dgm:prSet presAssocID="{1FCF03DA-6163-486C-9FA4-5AFF44601282}" presName="sibTrans" presStyleCnt="0"/>
      <dgm:spPr/>
    </dgm:pt>
    <dgm:pt modelId="{E8CF67C8-DF12-443B-ACF2-41FE8EED89D8}" type="pres">
      <dgm:prSet presAssocID="{9F64EE3D-22BB-4453-9A18-76075138776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2F1D01-CFFB-4147-AF6E-A3DE0747BA0E}" srcId="{24D26BBD-C654-473C-9691-51B654152991}" destId="{44D72036-6941-49E7-BD25-F7B8045008DE}" srcOrd="0" destOrd="0" parTransId="{588B872B-8391-46B6-959A-61D03742E710}" sibTransId="{EEF1F51C-E0C0-43E3-9E4C-2F77B9DFF159}"/>
    <dgm:cxn modelId="{3B5C1279-852E-4009-91A8-C3D59FFC36DB}" type="presOf" srcId="{9F64EE3D-22BB-4453-9A18-760751387766}" destId="{E8CF67C8-DF12-443B-ACF2-41FE8EED89D8}" srcOrd="0" destOrd="0" presId="urn:microsoft.com/office/officeart/2005/8/layout/hProcess9"/>
    <dgm:cxn modelId="{95E18B45-080C-4D7B-B422-8696910D24FB}" type="presOf" srcId="{242ACA55-56A4-45F1-9E57-3D4713322E8C}" destId="{C7DF5DBA-1D36-42DF-9CFD-9E10F2D5F054}" srcOrd="0" destOrd="0" presId="urn:microsoft.com/office/officeart/2005/8/layout/hProcess9"/>
    <dgm:cxn modelId="{A7094F1D-E75D-4442-AE25-6AE2D8032056}" type="presOf" srcId="{44D72036-6941-49E7-BD25-F7B8045008DE}" destId="{D88EBA0D-29BD-4404-A3A1-4B90E67A2F1D}" srcOrd="0" destOrd="0" presId="urn:microsoft.com/office/officeart/2005/8/layout/hProcess9"/>
    <dgm:cxn modelId="{544AD59D-9D67-41E8-A29A-CFFE28ED3D47}" type="presOf" srcId="{24D26BBD-C654-473C-9691-51B654152991}" destId="{ECAE9245-75FE-42D8-8304-6C19D1B441B0}" srcOrd="0" destOrd="0" presId="urn:microsoft.com/office/officeart/2005/8/layout/hProcess9"/>
    <dgm:cxn modelId="{BD516B31-4CF8-47F2-9704-0443F99CE372}" srcId="{24D26BBD-C654-473C-9691-51B654152991}" destId="{242ACA55-56A4-45F1-9E57-3D4713322E8C}" srcOrd="1" destOrd="0" parTransId="{7A5D538B-08A3-47D5-B0A0-8C292FEDDFC6}" sibTransId="{1FCF03DA-6163-486C-9FA4-5AFF44601282}"/>
    <dgm:cxn modelId="{BF37AD07-39C4-400E-83A5-5757FCD299C5}" srcId="{24D26BBD-C654-473C-9691-51B654152991}" destId="{9F64EE3D-22BB-4453-9A18-760751387766}" srcOrd="2" destOrd="0" parTransId="{26030153-58B9-4179-90B0-526840AE8A5A}" sibTransId="{E8B1E9B1-012F-443A-88C5-EBB5ECF8BD84}"/>
    <dgm:cxn modelId="{A30A3F87-686A-4085-8875-FC47155EBD0F}" type="presParOf" srcId="{ECAE9245-75FE-42D8-8304-6C19D1B441B0}" destId="{005F977A-92E6-4880-93EF-4223252B44F9}" srcOrd="0" destOrd="0" presId="urn:microsoft.com/office/officeart/2005/8/layout/hProcess9"/>
    <dgm:cxn modelId="{CF5F2B55-9592-491D-B57F-5D67430C9D85}" type="presParOf" srcId="{ECAE9245-75FE-42D8-8304-6C19D1B441B0}" destId="{4BCF3222-6C6E-40ED-B207-3D67A7803921}" srcOrd="1" destOrd="0" presId="urn:microsoft.com/office/officeart/2005/8/layout/hProcess9"/>
    <dgm:cxn modelId="{453709AC-FE3A-41E2-964E-0487D9259B07}" type="presParOf" srcId="{4BCF3222-6C6E-40ED-B207-3D67A7803921}" destId="{D88EBA0D-29BD-4404-A3A1-4B90E67A2F1D}" srcOrd="0" destOrd="0" presId="urn:microsoft.com/office/officeart/2005/8/layout/hProcess9"/>
    <dgm:cxn modelId="{B7116D36-2EC6-4AF5-9F86-19B325F6F0BE}" type="presParOf" srcId="{4BCF3222-6C6E-40ED-B207-3D67A7803921}" destId="{327F2E50-3D9F-4AE9-94B6-5948F05C9BD6}" srcOrd="1" destOrd="0" presId="urn:microsoft.com/office/officeart/2005/8/layout/hProcess9"/>
    <dgm:cxn modelId="{B119959F-1F4E-4749-B746-4560292FC3A7}" type="presParOf" srcId="{4BCF3222-6C6E-40ED-B207-3D67A7803921}" destId="{C7DF5DBA-1D36-42DF-9CFD-9E10F2D5F054}" srcOrd="2" destOrd="0" presId="urn:microsoft.com/office/officeart/2005/8/layout/hProcess9"/>
    <dgm:cxn modelId="{1025F739-CFDD-4453-B8B9-949EA2BCDA1C}" type="presParOf" srcId="{4BCF3222-6C6E-40ED-B207-3D67A7803921}" destId="{FF3E58D7-6F63-413A-92DD-04691A45BD08}" srcOrd="3" destOrd="0" presId="urn:microsoft.com/office/officeart/2005/8/layout/hProcess9"/>
    <dgm:cxn modelId="{24C912C1-C4B9-419B-8251-8BDE359D44B1}" type="presParOf" srcId="{4BCF3222-6C6E-40ED-B207-3D67A7803921}" destId="{E8CF67C8-DF12-443B-ACF2-41FE8EED89D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F977A-92E6-4880-93EF-4223252B44F9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solidFill>
            <a:schemeClr val="bg1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EBA0D-29BD-4404-A3A1-4B90E67A2F1D}">
      <dsp:nvSpPr>
        <dsp:cNvPr id="0" name=""/>
        <dsp:cNvSpPr/>
      </dsp:nvSpPr>
      <dsp:spPr>
        <a:xfrm>
          <a:off x="8840" y="1357788"/>
          <a:ext cx="264890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>
              <a:solidFill>
                <a:schemeClr val="tx1"/>
              </a:solidFill>
            </a:rPr>
            <a:t>PERTIMBANGAN: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>
              <a:solidFill>
                <a:schemeClr val="tx1"/>
              </a:solidFill>
            </a:rPr>
            <a:t>Peringkat Akreditasi , </a:t>
          </a:r>
          <a:r>
            <a:rPr lang="id-ID" sz="1700" kern="1200" dirty="0" smtClean="0">
              <a:solidFill>
                <a:schemeClr val="tx1"/>
              </a:solidFill>
            </a:rPr>
            <a:t>Pengalaman</a:t>
          </a:r>
          <a:r>
            <a:rPr lang="en-US" sz="1700" kern="1200" dirty="0" smtClean="0">
              <a:solidFill>
                <a:schemeClr val="tx1"/>
              </a:solidFill>
            </a:rPr>
            <a:t>, P</a:t>
          </a:r>
          <a:r>
            <a:rPr lang="id-ID" sz="1700" kern="1200" dirty="0" smtClean="0">
              <a:solidFill>
                <a:schemeClr val="tx1"/>
              </a:solidFill>
            </a:rPr>
            <a:t>rogram Doktor</a:t>
          </a:r>
          <a:r>
            <a:rPr lang="en-US" sz="1700" kern="1200" dirty="0" smtClean="0">
              <a:solidFill>
                <a:schemeClr val="tx1"/>
              </a:solidFill>
            </a:rPr>
            <a:t>, </a:t>
          </a:r>
          <a:r>
            <a:rPr lang="id-ID" sz="1700" kern="1200" dirty="0" smtClean="0">
              <a:solidFill>
                <a:schemeClr val="tx1"/>
              </a:solidFill>
            </a:rPr>
            <a:t>Jumlah </a:t>
          </a:r>
          <a:r>
            <a:rPr lang="en-US" sz="1700" kern="1200" dirty="0" smtClean="0">
              <a:solidFill>
                <a:schemeClr val="tx1"/>
              </a:solidFill>
            </a:rPr>
            <a:t>A</a:t>
          </a:r>
          <a:r>
            <a:rPr lang="id-ID" sz="1700" kern="1200" dirty="0" smtClean="0">
              <a:solidFill>
                <a:schemeClr val="tx1"/>
              </a:solidFill>
            </a:rPr>
            <a:t>sesor</a:t>
          </a:r>
          <a:r>
            <a:rPr lang="en-US" sz="1700" kern="1200" dirty="0" smtClean="0">
              <a:solidFill>
                <a:schemeClr val="tx1"/>
              </a:solidFill>
            </a:rPr>
            <a:t>, K</a:t>
          </a:r>
          <a:r>
            <a:rPr lang="id-ID" sz="1700" kern="1200" dirty="0" smtClean="0">
              <a:solidFill>
                <a:schemeClr val="tx1"/>
              </a:solidFill>
            </a:rPr>
            <a:t>ewilayahan</a:t>
          </a:r>
          <a:r>
            <a:rPr lang="en-US" sz="1700" kern="1200" dirty="0" smtClean="0">
              <a:solidFill>
                <a:schemeClr val="tx1"/>
              </a:solidFill>
            </a:rPr>
            <a:t>, </a:t>
          </a:r>
          <a:r>
            <a:rPr lang="en-US" sz="1700" kern="1200" dirty="0" err="1" smtClean="0">
              <a:solidFill>
                <a:schemeClr val="tx1"/>
              </a:solidFill>
            </a:rPr>
            <a:t>Hasil</a:t>
          </a:r>
          <a:r>
            <a:rPr lang="en-US" sz="1700" kern="1200" dirty="0" smtClean="0">
              <a:solidFill>
                <a:schemeClr val="tx1"/>
              </a:solidFill>
            </a:rPr>
            <a:t> Monitoring </a:t>
          </a:r>
          <a:r>
            <a:rPr lang="en-US" sz="1700" kern="1200" dirty="0" err="1" smtClean="0">
              <a:solidFill>
                <a:schemeClr val="tx1"/>
              </a:solidFill>
            </a:rPr>
            <a:t>dan</a:t>
          </a:r>
          <a:r>
            <a:rPr lang="en-US" sz="1700" kern="1200" dirty="0" smtClean="0">
              <a:solidFill>
                <a:schemeClr val="tx1"/>
              </a:solidFill>
            </a:rPr>
            <a:t> </a:t>
          </a:r>
          <a:r>
            <a:rPr lang="en-US" sz="1700" kern="1200" dirty="0" err="1" smtClean="0">
              <a:solidFill>
                <a:schemeClr val="tx1"/>
              </a:solidFill>
            </a:rPr>
            <a:t>Evaluasi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97216" y="1446164"/>
        <a:ext cx="2472150" cy="1633633"/>
      </dsp:txXfrm>
    </dsp:sp>
    <dsp:sp modelId="{C7DF5DBA-1D36-42DF-9CFD-9E10F2D5F054}">
      <dsp:nvSpPr>
        <dsp:cNvPr id="0" name=""/>
        <dsp:cNvSpPr/>
      </dsp:nvSpPr>
      <dsp:spPr>
        <a:xfrm>
          <a:off x="2790348" y="1357788"/>
          <a:ext cx="264890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KEPUTUSAN MENTERI PENDIDIKAN DAN KEBUDAYAAN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NO.138/P/2014 </a:t>
          </a:r>
          <a:endParaRPr lang="en-US" sz="1700" kern="1200" dirty="0"/>
        </a:p>
      </dsp:txBody>
      <dsp:txXfrm>
        <a:off x="2878724" y="1446164"/>
        <a:ext cx="2472150" cy="1633633"/>
      </dsp:txXfrm>
    </dsp:sp>
    <dsp:sp modelId="{E8CF67C8-DF12-443B-ACF2-41FE8EED89D8}">
      <dsp:nvSpPr>
        <dsp:cNvPr id="0" name=""/>
        <dsp:cNvSpPr/>
      </dsp:nvSpPr>
      <dsp:spPr>
        <a:xfrm>
          <a:off x="5571857" y="1357788"/>
          <a:ext cx="264890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PERGURUAN TINGGI PENYELENGGARA SERTIFIKASI PENDIDIK UNTUK DOSEN (PTPS)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2014 – 2015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5660233" y="1446164"/>
        <a:ext cx="2472150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6C22F-9026-4316-BB4A-00F503F16333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7E8E7-8F33-4DFD-8588-3784EBA25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1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99CEC-CA1C-46A7-B5D2-A97A28A1FCC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ATDL = </a:t>
            </a:r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smtClean="0"/>
              <a:t> Lulus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99CEC-CA1C-46A7-B5D2-A97A28A1FCC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35671-E987-49DF-B10D-5311FEEFE0A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83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A6305-E2CC-4990-AC17-34F05C031F1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933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5F71D-66E3-4C67-9DF2-1E8A6234CD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057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173F4-442B-477F-B218-AC68497D15B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76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F3499-0A0F-4EE7-99CF-BCC6132B0B4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472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25109-E7C5-4341-A794-4AD5753A960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7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CF417-7D19-4485-B219-776F54BAF2D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344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08508-AB00-4B7A-91A0-F5CBEC25778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1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A703B7-5EDE-4F6E-9520-7436474590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22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A10E6-C60C-4C13-B85E-C54AB1960F8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363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EC983-322D-429E-B9FD-D18F6414E89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698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DD8B00-52F8-41B5-A317-940B5F0FD552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serdos.dikti.go.id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6" name="Picture 1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011487" cy="396044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923928" y="548680"/>
            <a:ext cx="4392488" cy="11521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20000"/>
              </a:spcBef>
              <a:spcAft>
                <a:spcPct val="0"/>
              </a:spcAft>
              <a:defRPr sz="4000" b="1" kern="1200">
                <a:solidFill>
                  <a:srgbClr val="FCAB1A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18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BUKU-3:</a:t>
            </a:r>
            <a:endParaRPr lang="en-GB" altLang="en-US" sz="1800" dirty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  <a:p>
            <a:pPr algn="l" eaLnBrk="1" hangingPunct="1"/>
            <a:r>
              <a:rPr lang="en-US" sz="1800" dirty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PROSEDUR OPERASIONAL BAKU (POB</a:t>
            </a:r>
            <a:r>
              <a:rPr lang="en-US" sz="18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)  SERDOS </a:t>
            </a:r>
            <a:r>
              <a:rPr lang="en-US" sz="18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ONLINE</a:t>
            </a:r>
            <a:endParaRPr lang="en-US" altLang="en-US" sz="1800" i="1" dirty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923928" y="1814959"/>
            <a:ext cx="5076056" cy="1470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20000"/>
              </a:spcBef>
              <a:spcAft>
                <a:spcPct val="0"/>
              </a:spcAft>
              <a:defRPr sz="4000" b="1" kern="1200">
                <a:solidFill>
                  <a:srgbClr val="FCAB1A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3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SERTIFIKASI</a:t>
            </a:r>
            <a:r>
              <a:rPr lang="en-GB" altLang="en-US" sz="3200" dirty="0" smtClean="0">
                <a:solidFill>
                  <a:schemeClr val="tx1"/>
                </a:solidFill>
              </a:rPr>
              <a:t> PENDIDIK UNTUK DOSEN</a:t>
            </a:r>
            <a:endParaRPr lang="en-US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" name="Rectangle 150"/>
          <p:cNvSpPr txBox="1">
            <a:spLocks noChangeArrowheads="1"/>
          </p:cNvSpPr>
          <p:nvPr/>
        </p:nvSpPr>
        <p:spPr bwMode="auto">
          <a:xfrm>
            <a:off x="468313" y="5084762"/>
            <a:ext cx="5543847" cy="108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/>
            <a:r>
              <a:rPr lang="en-GB" altLang="en-US" sz="140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>TIM SERDOS</a:t>
            </a:r>
            <a:br>
              <a:rPr lang="en-GB" altLang="en-US" sz="140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US" sz="1400" kern="1200" smtClean="0">
                <a:solidFill>
                  <a:srgbClr val="000066"/>
                </a:solidFill>
                <a:latin typeface="+mn-lt"/>
                <a:cs typeface="Arial" pitchFamily="34" charset="0"/>
              </a:rPr>
              <a:t>DIREKTORAT PENDIDIK DAN TENAGA KEPENDIDIKAN KEMENTERIAN RISET, TEKNOLOGI, DAN PENDIDIKAN TINGGI</a:t>
            </a:r>
            <a:r>
              <a:rPr lang="en-GB" altLang="en-US" sz="140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lang="en-GB" altLang="en-US" sz="140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GB" altLang="en-US" sz="1400" smtClean="0">
                <a:solidFill>
                  <a:schemeClr val="tx1"/>
                </a:solidFill>
                <a:latin typeface="+mn-lt"/>
                <a:ea typeface="Verdana" pitchFamily="34" charset="0"/>
                <a:cs typeface="Verdana" pitchFamily="34" charset="0"/>
              </a:rPr>
              <a:t>2015</a:t>
            </a:r>
            <a:endParaRPr lang="es-ES" sz="1400" b="1" dirty="0">
              <a:solidFill>
                <a:schemeClr val="tx1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61975" y="142875"/>
          <a:ext cx="7439025" cy="648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Visio" r:id="rId4" imgW="4390318" imgH="8047800" progId="">
                  <p:embed/>
                </p:oleObj>
              </mc:Choice>
              <mc:Fallback>
                <p:oleObj name="Visio" r:id="rId4" imgW="4390318" imgH="8047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" y="142875"/>
                        <a:ext cx="7439025" cy="6486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06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>
            <a:noAutofit/>
          </a:bodyPr>
          <a:lstStyle/>
          <a:p>
            <a:r>
              <a:rPr lang="id-ID" sz="3200" b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PANDUAN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id-ID" sz="32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SISTEM 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SERDOS </a:t>
            </a:r>
            <a:r>
              <a:rPr lang="id-ID" sz="3200" b="1" i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ONLINE</a:t>
            </a:r>
            <a:endParaRPr lang="en-US" sz="32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id-ID" dirty="0" smtClean="0">
                <a:latin typeface="Candara" pitchFamily="34" charset="0"/>
              </a:rPr>
              <a:t>Pengelolaan Data/Informasi Serdos secara </a:t>
            </a:r>
            <a:r>
              <a:rPr lang="id-ID" i="1" dirty="0" smtClean="0">
                <a:latin typeface="Candara" pitchFamily="34" charset="0"/>
              </a:rPr>
              <a:t>online</a:t>
            </a:r>
            <a:r>
              <a:rPr lang="id-ID" dirty="0" smtClean="0">
                <a:latin typeface="Candara" pitchFamily="34" charset="0"/>
              </a:rPr>
              <a:t> digunakan dalam:</a:t>
            </a:r>
          </a:p>
          <a:p>
            <a:pPr lvl="1"/>
            <a:r>
              <a:rPr lang="id-ID" sz="2400" b="1" dirty="0" smtClean="0">
                <a:latin typeface="Candara" pitchFamily="34" charset="0"/>
              </a:rPr>
              <a:t>Pengusulan</a:t>
            </a:r>
            <a:r>
              <a:rPr lang="en-US" sz="2400" b="1" dirty="0" smtClean="0">
                <a:latin typeface="Candara" pitchFamily="34" charset="0"/>
              </a:rPr>
              <a:t> DYS</a:t>
            </a:r>
            <a:endParaRPr lang="id-ID" sz="2400" b="1" dirty="0" smtClean="0">
              <a:latin typeface="Candara" pitchFamily="34" charset="0"/>
            </a:endParaRPr>
          </a:p>
          <a:p>
            <a:pPr lvl="1"/>
            <a:r>
              <a:rPr lang="id-ID" sz="2400" b="1" dirty="0" smtClean="0">
                <a:latin typeface="Candara" pitchFamily="34" charset="0"/>
              </a:rPr>
              <a:t>Pengisian Deskripsi Diri</a:t>
            </a:r>
          </a:p>
          <a:p>
            <a:pPr lvl="1"/>
            <a:r>
              <a:rPr lang="id-ID" sz="2400" b="1" dirty="0" smtClean="0">
                <a:latin typeface="Candara" pitchFamily="34" charset="0"/>
              </a:rPr>
              <a:t>Penilaian</a:t>
            </a:r>
            <a:r>
              <a:rPr lang="en-US" sz="2400" b="1" dirty="0" smtClean="0">
                <a:latin typeface="Candara" pitchFamily="34" charset="0"/>
              </a:rPr>
              <a:t> </a:t>
            </a:r>
            <a:r>
              <a:rPr lang="en-US" sz="2400" b="1" dirty="0" err="1" smtClean="0">
                <a:latin typeface="Candara" pitchFamily="34" charset="0"/>
              </a:rPr>
              <a:t>oleh</a:t>
            </a:r>
            <a:r>
              <a:rPr lang="en-US" sz="2400" b="1" dirty="0" smtClean="0">
                <a:latin typeface="Candara" pitchFamily="34" charset="0"/>
              </a:rPr>
              <a:t> PP </a:t>
            </a:r>
            <a:r>
              <a:rPr lang="en-US" sz="2400" b="1" dirty="0" err="1" smtClean="0">
                <a:latin typeface="Candara" pitchFamily="34" charset="0"/>
              </a:rPr>
              <a:t>dan</a:t>
            </a:r>
            <a:r>
              <a:rPr lang="en-US" sz="2400" b="1" dirty="0" smtClean="0">
                <a:latin typeface="Candara" pitchFamily="34" charset="0"/>
              </a:rPr>
              <a:t> </a:t>
            </a:r>
            <a:r>
              <a:rPr lang="en-US" sz="2400" b="1" dirty="0" err="1" smtClean="0">
                <a:latin typeface="Candara" pitchFamily="34" charset="0"/>
              </a:rPr>
              <a:t>Asesor</a:t>
            </a:r>
            <a:endParaRPr lang="id-ID" sz="2400" b="1" dirty="0" smtClean="0">
              <a:latin typeface="Candara" pitchFamily="34" charset="0"/>
            </a:endParaRPr>
          </a:p>
          <a:p>
            <a:pPr lvl="0"/>
            <a:endParaRPr lang="en-US" dirty="0" smtClean="0">
              <a:solidFill>
                <a:schemeClr val="tx1"/>
              </a:solidFill>
              <a:latin typeface="Candara" pitchFamily="34" charset="0"/>
            </a:endParaRPr>
          </a:p>
          <a:p>
            <a:pPr lvl="0"/>
            <a:r>
              <a:rPr lang="id-ID" dirty="0" smtClean="0">
                <a:solidFill>
                  <a:schemeClr val="tx1"/>
                </a:solidFill>
                <a:latin typeface="Candara" pitchFamily="34" charset="0"/>
              </a:rPr>
              <a:t>Alamat:</a:t>
            </a:r>
            <a:r>
              <a:rPr lang="id-ID" dirty="0" smtClean="0">
                <a:latin typeface="Candara" pitchFamily="34" charset="0"/>
              </a:rPr>
              <a:t> </a:t>
            </a:r>
            <a:r>
              <a:rPr lang="id-ID" b="1" dirty="0" smtClean="0">
                <a:latin typeface="Candara" pitchFamily="34" charset="0"/>
                <a:hlinkClick r:id="rId2"/>
              </a:rPr>
              <a:t>http://serdos.dikti.go.id</a:t>
            </a:r>
            <a:endParaRPr lang="en-US" b="1" dirty="0" smtClean="0">
              <a:latin typeface="Candara" pitchFamily="34" charset="0"/>
            </a:endParaRPr>
          </a:p>
          <a:p>
            <a:pPr lvl="0">
              <a:buNone/>
            </a:pPr>
            <a:endParaRPr lang="en-US" dirty="0">
              <a:latin typeface="Candara" pitchFamily="34" charset="0"/>
            </a:endParaRPr>
          </a:p>
          <a:p>
            <a:endParaRPr lang="en-US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34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8200" y="1572904"/>
            <a:ext cx="60198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KEL</a:t>
            </a:r>
            <a:r>
              <a:rPr lang="id-ID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OMPOK PENGGUNA SERDOS </a:t>
            </a:r>
            <a:r>
              <a:rPr lang="id-ID" sz="32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ONLINE</a:t>
            </a:r>
            <a:endParaRPr lang="id-ID" sz="32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54162"/>
            <a:ext cx="8458200" cy="4525963"/>
          </a:xfrm>
        </p:spPr>
        <p:txBody>
          <a:bodyPr>
            <a:normAutofit/>
          </a:bodyPr>
          <a:lstStyle/>
          <a:p>
            <a:r>
              <a:rPr lang="id-ID" sz="2400" dirty="0" smtClean="0"/>
              <a:t>P</a:t>
            </a:r>
            <a:r>
              <a:rPr lang="en-US" sz="2400" dirty="0" err="1" smtClean="0"/>
              <a:t>eserta</a:t>
            </a:r>
            <a:r>
              <a:rPr lang="id-ID" sz="2400" dirty="0" smtClean="0"/>
              <a:t> (Dosen yang disertifikasi, DYS)</a:t>
            </a:r>
          </a:p>
          <a:p>
            <a:r>
              <a:rPr lang="id-ID" sz="2400" dirty="0" smtClean="0"/>
              <a:t>Perguruan Tinggi Pengusul (PTU)</a:t>
            </a:r>
          </a:p>
          <a:p>
            <a:r>
              <a:rPr lang="id-ID" sz="2400" dirty="0" smtClean="0"/>
              <a:t>Perguruan Tinggi Penilai Sertifikasi (PTPS)</a:t>
            </a:r>
          </a:p>
          <a:p>
            <a:r>
              <a:rPr lang="id-ID" sz="2400" dirty="0" smtClean="0"/>
              <a:t>Manajemen Dikti</a:t>
            </a:r>
          </a:p>
          <a:p>
            <a:r>
              <a:rPr lang="id-ID" sz="2400" dirty="0" smtClean="0"/>
              <a:t>Administrator</a:t>
            </a:r>
          </a:p>
          <a:p>
            <a:r>
              <a:rPr lang="id-ID" sz="2400" dirty="0" smtClean="0"/>
              <a:t>Pejabat PTN/Kopertis</a:t>
            </a:r>
          </a:p>
          <a:p>
            <a:r>
              <a:rPr lang="id-ID" sz="2400" dirty="0" smtClean="0"/>
              <a:t>Mahasiswa sebagai </a:t>
            </a:r>
            <a:r>
              <a:rPr lang="en-US" sz="2400" dirty="0" err="1" smtClean="0"/>
              <a:t>Penilai</a:t>
            </a:r>
            <a:r>
              <a:rPr lang="en-US" sz="2400" dirty="0" smtClean="0"/>
              <a:t> </a:t>
            </a:r>
            <a:r>
              <a:rPr lang="en-US" sz="2400" dirty="0" err="1" smtClean="0"/>
              <a:t>Persepsional</a:t>
            </a:r>
            <a:r>
              <a:rPr lang="en-US" sz="2400" dirty="0" smtClean="0"/>
              <a:t> (PP)</a:t>
            </a:r>
            <a:endParaRPr lang="id-ID" sz="2400" dirty="0" smtClean="0"/>
          </a:p>
          <a:p>
            <a:r>
              <a:rPr lang="id-ID" sz="2400" dirty="0" smtClean="0"/>
              <a:t>Sejawat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Atasan</a:t>
            </a:r>
            <a:r>
              <a:rPr lang="en-US" sz="2400" dirty="0" smtClean="0"/>
              <a:t> </a:t>
            </a:r>
            <a:r>
              <a:rPr lang="id-ID" sz="2400" dirty="0" smtClean="0"/>
              <a:t>sebagai </a:t>
            </a:r>
            <a:r>
              <a:rPr lang="en-US" sz="2400" dirty="0" err="1" smtClean="0"/>
              <a:t>Penilai</a:t>
            </a:r>
            <a:r>
              <a:rPr lang="en-US" sz="2400" dirty="0" smtClean="0"/>
              <a:t> </a:t>
            </a:r>
            <a:r>
              <a:rPr lang="en-US" sz="2400" dirty="0" err="1" smtClean="0"/>
              <a:t>Persepsional</a:t>
            </a:r>
            <a:r>
              <a:rPr lang="en-US" sz="2400" dirty="0" smtClean="0"/>
              <a:t> (PP)</a:t>
            </a:r>
          </a:p>
          <a:p>
            <a:r>
              <a:rPr lang="id-ID" sz="2400" dirty="0" smtClean="0"/>
              <a:t>Asesor sebagai </a:t>
            </a:r>
            <a:r>
              <a:rPr lang="en-US" sz="2400" dirty="0" err="1" smtClean="0"/>
              <a:t>Penilai</a:t>
            </a:r>
            <a:r>
              <a:rPr lang="en-US" sz="2400" dirty="0" smtClean="0"/>
              <a:t> Personal (ASR)</a:t>
            </a:r>
            <a:endParaRPr lang="id-ID" sz="2400" dirty="0" smtClean="0"/>
          </a:p>
          <a:p>
            <a:endParaRPr lang="id-ID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207F8-B135-4BE8-8C71-C7781824D2C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8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8200" y="1572904"/>
            <a:ext cx="60198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>
            <a:normAutofit/>
          </a:bodyPr>
          <a:lstStyle/>
          <a:p>
            <a:r>
              <a:rPr lang="en-US" sz="32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TATA CARA </a:t>
            </a:r>
            <a:r>
              <a:rPr lang="id-ID" sz="32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SERDOS </a:t>
            </a:r>
            <a:r>
              <a:rPr lang="id-ID" sz="32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ONLINE</a:t>
            </a:r>
            <a:endParaRPr lang="id-ID" sz="32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207F8-B135-4BE8-8C71-C7781824D2C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71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INSTITUSI DAN INDIVIDU </a:t>
            </a:r>
            <a:b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DALAM SERDOS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844824"/>
            <a:ext cx="7943088" cy="440357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nb-NO" dirty="0">
                <a:latin typeface="Candara" pitchFamily="34" charset="0"/>
              </a:rPr>
              <a:t>Direktorat Jenderal Pendidikan Tinggi </a:t>
            </a:r>
            <a:r>
              <a:rPr lang="nb-NO" dirty="0" smtClean="0">
                <a:latin typeface="Candara" pitchFamily="34" charset="0"/>
              </a:rPr>
              <a:t>(DIKTI) 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en-US" dirty="0" err="1">
                <a:latin typeface="Candara" pitchFamily="34" charset="0"/>
              </a:rPr>
              <a:t>Perguruan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Tinggi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Pengusul</a:t>
            </a:r>
            <a:r>
              <a:rPr lang="en-US" dirty="0">
                <a:latin typeface="Candara" pitchFamily="34" charset="0"/>
              </a:rPr>
              <a:t> (</a:t>
            </a:r>
            <a:r>
              <a:rPr lang="en-US" dirty="0" err="1">
                <a:latin typeface="Candara" pitchFamily="34" charset="0"/>
              </a:rPr>
              <a:t>PTU</a:t>
            </a:r>
            <a:r>
              <a:rPr lang="en-US" dirty="0" smtClean="0">
                <a:latin typeface="Candara" pitchFamily="34" charset="0"/>
              </a:rPr>
              <a:t>)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en-US" dirty="0" err="1">
                <a:latin typeface="Candara" pitchFamily="34" charset="0"/>
              </a:rPr>
              <a:t>Perguruan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Tinggi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 smtClean="0">
                <a:latin typeface="Candara" pitchFamily="34" charset="0"/>
              </a:rPr>
              <a:t>Penyelenggara</a:t>
            </a:r>
            <a:r>
              <a:rPr lang="en-US" dirty="0" smtClean="0">
                <a:latin typeface="Candara" pitchFamily="34" charset="0"/>
              </a:rPr>
              <a:t> </a:t>
            </a:r>
            <a:r>
              <a:rPr lang="en-US" dirty="0" err="1" smtClean="0">
                <a:latin typeface="Candara" pitchFamily="34" charset="0"/>
              </a:rPr>
              <a:t>Sertifikasi</a:t>
            </a:r>
            <a:r>
              <a:rPr lang="en-US" dirty="0" smtClean="0">
                <a:latin typeface="Candara" pitchFamily="34" charset="0"/>
              </a:rPr>
              <a:t> </a:t>
            </a:r>
            <a:r>
              <a:rPr lang="en-US" dirty="0">
                <a:latin typeface="Candara" pitchFamily="34" charset="0"/>
              </a:rPr>
              <a:t>(PTPS</a:t>
            </a:r>
            <a:r>
              <a:rPr lang="en-US" dirty="0" smtClean="0">
                <a:latin typeface="Candara" pitchFamily="34" charset="0"/>
              </a:rPr>
              <a:t>) 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en-US" dirty="0" err="1">
                <a:latin typeface="Candara" pitchFamily="34" charset="0"/>
              </a:rPr>
              <a:t>Koodinasi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Perguruan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Tinggi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Swasta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(KOPERTIS)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id-ID" dirty="0">
                <a:latin typeface="Candara" pitchFamily="34" charset="0"/>
              </a:rPr>
              <a:t>Panitia Serifikasi Dosen (PSD</a:t>
            </a:r>
            <a:r>
              <a:rPr lang="id-ID" dirty="0" smtClean="0">
                <a:latin typeface="Candara" pitchFamily="34" charset="0"/>
              </a:rPr>
              <a:t>)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en-US" dirty="0" err="1">
                <a:latin typeface="Candara" pitchFamily="34" charset="0"/>
              </a:rPr>
              <a:t>Dekan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Fakultas</a:t>
            </a:r>
            <a:r>
              <a:rPr lang="en-US" dirty="0">
                <a:latin typeface="Candara" pitchFamily="34" charset="0"/>
              </a:rPr>
              <a:t> (</a:t>
            </a:r>
            <a:r>
              <a:rPr lang="en-US" dirty="0" err="1">
                <a:latin typeface="Candara" pitchFamily="34" charset="0"/>
              </a:rPr>
              <a:t>DKN</a:t>
            </a:r>
            <a:r>
              <a:rPr lang="en-US" dirty="0" smtClean="0">
                <a:latin typeface="Candara" pitchFamily="34" charset="0"/>
              </a:rPr>
              <a:t>)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en-US" dirty="0" err="1">
                <a:latin typeface="Candara" pitchFamily="34" charset="0"/>
              </a:rPr>
              <a:t>Ketua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Jurusan</a:t>
            </a:r>
            <a:r>
              <a:rPr lang="en-US" dirty="0">
                <a:latin typeface="Candara" pitchFamily="34" charset="0"/>
              </a:rPr>
              <a:t>/</a:t>
            </a:r>
            <a:r>
              <a:rPr lang="en-US" dirty="0" err="1">
                <a:latin typeface="Candara" pitchFamily="34" charset="0"/>
              </a:rPr>
              <a:t>Bagian</a:t>
            </a:r>
            <a:r>
              <a:rPr lang="en-US" dirty="0">
                <a:latin typeface="Candara" pitchFamily="34" charset="0"/>
              </a:rPr>
              <a:t>/</a:t>
            </a:r>
            <a:r>
              <a:rPr lang="en-US" dirty="0" err="1">
                <a:latin typeface="Candara" pitchFamily="34" charset="0"/>
              </a:rPr>
              <a:t>Departemen</a:t>
            </a:r>
            <a:r>
              <a:rPr lang="en-US" dirty="0">
                <a:latin typeface="Candara" pitchFamily="34" charset="0"/>
              </a:rPr>
              <a:t> (</a:t>
            </a:r>
            <a:r>
              <a:rPr lang="en-US" dirty="0" err="1">
                <a:latin typeface="Candara" pitchFamily="34" charset="0"/>
              </a:rPr>
              <a:t>KJR</a:t>
            </a:r>
            <a:r>
              <a:rPr lang="en-US" dirty="0" smtClean="0">
                <a:latin typeface="Candara" pitchFamily="34" charset="0"/>
              </a:rPr>
              <a:t>)  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en-US" dirty="0" err="1">
                <a:latin typeface="Candara" pitchFamily="34" charset="0"/>
              </a:rPr>
              <a:t>Penilai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Persepsional</a:t>
            </a:r>
            <a:r>
              <a:rPr lang="en-US" dirty="0">
                <a:latin typeface="Candara" pitchFamily="34" charset="0"/>
              </a:rPr>
              <a:t> (PP</a:t>
            </a:r>
            <a:r>
              <a:rPr lang="en-US" dirty="0" smtClean="0">
                <a:latin typeface="Candara" pitchFamily="34" charset="0"/>
              </a:rPr>
              <a:t>)</a:t>
            </a:r>
            <a:endParaRPr lang="en-US" dirty="0">
              <a:latin typeface="Candara" pitchFamily="34" charset="0"/>
            </a:endParaRPr>
          </a:p>
          <a:p>
            <a:pPr lvl="0"/>
            <a:r>
              <a:rPr lang="id-ID" dirty="0">
                <a:latin typeface="Candara" pitchFamily="34" charset="0"/>
              </a:rPr>
              <a:t>Penilai </a:t>
            </a:r>
            <a:r>
              <a:rPr lang="en-US" dirty="0">
                <a:latin typeface="Candara" pitchFamily="34" charset="0"/>
              </a:rPr>
              <a:t>De</a:t>
            </a:r>
            <a:r>
              <a:rPr lang="id-ID" dirty="0">
                <a:latin typeface="Candara" pitchFamily="34" charset="0"/>
              </a:rPr>
              <a:t>s</a:t>
            </a:r>
            <a:r>
              <a:rPr lang="en-US" dirty="0">
                <a:latin typeface="Candara" pitchFamily="34" charset="0"/>
              </a:rPr>
              <a:t>k</a:t>
            </a:r>
            <a:r>
              <a:rPr lang="id-ID" dirty="0">
                <a:latin typeface="Candara" pitchFamily="34" charset="0"/>
              </a:rPr>
              <a:t>ripsi </a:t>
            </a:r>
            <a:r>
              <a:rPr lang="en-US" dirty="0">
                <a:latin typeface="Candara" pitchFamily="34" charset="0"/>
              </a:rPr>
              <a:t>D</a:t>
            </a:r>
            <a:r>
              <a:rPr lang="id-ID" dirty="0">
                <a:latin typeface="Candara" pitchFamily="34" charset="0"/>
              </a:rPr>
              <a:t>iri/</a:t>
            </a:r>
            <a:r>
              <a:rPr lang="en-US" dirty="0" err="1">
                <a:latin typeface="Candara" pitchFamily="34" charset="0"/>
              </a:rPr>
              <a:t>Asesor</a:t>
            </a:r>
            <a:r>
              <a:rPr lang="en-US" dirty="0">
                <a:latin typeface="Candara" pitchFamily="34" charset="0"/>
              </a:rPr>
              <a:t> (ASR), </a:t>
            </a:r>
            <a:r>
              <a:rPr lang="en-US" dirty="0" err="1">
                <a:latin typeface="Candara" pitchFamily="34" charset="0"/>
              </a:rPr>
              <a:t>dan</a:t>
            </a:r>
            <a:r>
              <a:rPr lang="en-US" dirty="0">
                <a:latin typeface="Candara" pitchFamily="34" charset="0"/>
              </a:rPr>
              <a:t> </a:t>
            </a:r>
          </a:p>
          <a:p>
            <a:pPr lvl="0"/>
            <a:r>
              <a:rPr lang="en-US" dirty="0" err="1">
                <a:latin typeface="Candara" pitchFamily="34" charset="0"/>
              </a:rPr>
              <a:t>Dosen</a:t>
            </a:r>
            <a:r>
              <a:rPr lang="en-US" dirty="0">
                <a:latin typeface="Candara" pitchFamily="34" charset="0"/>
              </a:rPr>
              <a:t> yang </a:t>
            </a:r>
            <a:r>
              <a:rPr lang="en-US" dirty="0" err="1">
                <a:latin typeface="Candara" pitchFamily="34" charset="0"/>
              </a:rPr>
              <a:t>disertifikasi</a:t>
            </a:r>
            <a:r>
              <a:rPr lang="en-US" dirty="0">
                <a:latin typeface="Candara" pitchFamily="34" charset="0"/>
              </a:rPr>
              <a:t> (DYS).</a:t>
            </a:r>
          </a:p>
          <a:p>
            <a:endParaRPr lang="en-US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25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TAHAPAN SERDOS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204864"/>
            <a:ext cx="7469832" cy="4043536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 err="1">
                <a:latin typeface="Candara" pitchFamily="34" charset="0"/>
              </a:rPr>
              <a:t>Penetapan</a:t>
            </a:r>
            <a:r>
              <a:rPr lang="en-US" dirty="0">
                <a:latin typeface="Candara" pitchFamily="34" charset="0"/>
              </a:rPr>
              <a:t> DYS </a:t>
            </a:r>
            <a:r>
              <a:rPr lang="en-US" dirty="0" err="1">
                <a:latin typeface="Candara" pitchFamily="34" charset="0"/>
              </a:rPr>
              <a:t>untuk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setiap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PTU </a:t>
            </a:r>
            <a:r>
              <a:rPr lang="en-US" dirty="0" err="1" smtClean="0">
                <a:latin typeface="Candara" pitchFamily="34" charset="0"/>
              </a:rPr>
              <a:t>dan</a:t>
            </a:r>
            <a:r>
              <a:rPr lang="en-US" dirty="0" smtClean="0">
                <a:latin typeface="Candara" pitchFamily="34" charset="0"/>
              </a:rPr>
              <a:t> PTU-PTS </a:t>
            </a:r>
            <a:r>
              <a:rPr lang="en-US" dirty="0" err="1">
                <a:latin typeface="Candara" pitchFamily="34" charset="0"/>
              </a:rPr>
              <a:t>oleh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DIKTI</a:t>
            </a:r>
            <a:endParaRPr lang="en-US" dirty="0">
              <a:latin typeface="Candara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 err="1">
                <a:latin typeface="Candara" pitchFamily="34" charset="0"/>
              </a:rPr>
              <a:t>Penetapan</a:t>
            </a:r>
            <a:r>
              <a:rPr lang="en-US" dirty="0">
                <a:latin typeface="Candara" pitchFamily="34" charset="0"/>
              </a:rPr>
              <a:t> PTPS </a:t>
            </a:r>
            <a:r>
              <a:rPr lang="en-US" dirty="0" err="1">
                <a:latin typeface="Candara" pitchFamily="34" charset="0"/>
              </a:rPr>
              <a:t>untuk</a:t>
            </a:r>
            <a:r>
              <a:rPr lang="en-US" dirty="0">
                <a:latin typeface="Candara" pitchFamily="34" charset="0"/>
              </a:rPr>
              <a:t> DYS </a:t>
            </a:r>
            <a:r>
              <a:rPr lang="en-US" dirty="0" err="1">
                <a:latin typeface="Candara" pitchFamily="34" charset="0"/>
              </a:rPr>
              <a:t>dari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setiap</a:t>
            </a:r>
            <a:r>
              <a:rPr lang="en-US" dirty="0">
                <a:latin typeface="Candara" pitchFamily="34" charset="0"/>
              </a:rPr>
              <a:t> PTU </a:t>
            </a:r>
            <a:r>
              <a:rPr lang="en-US" dirty="0" err="1">
                <a:latin typeface="Candara" pitchFamily="34" charset="0"/>
              </a:rPr>
              <a:t>oleh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DIKTI</a:t>
            </a:r>
            <a:endParaRPr lang="en-US" dirty="0">
              <a:latin typeface="Candara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 err="1">
                <a:latin typeface="Candara" pitchFamily="34" charset="0"/>
              </a:rPr>
              <a:t>Penilaian</a:t>
            </a:r>
            <a:r>
              <a:rPr lang="en-US" dirty="0">
                <a:latin typeface="Candara" pitchFamily="34" charset="0"/>
              </a:rPr>
              <a:t> internal DYS </a:t>
            </a:r>
            <a:r>
              <a:rPr lang="en-US" dirty="0" err="1">
                <a:latin typeface="Candara" pitchFamily="34" charset="0"/>
              </a:rPr>
              <a:t>oleh</a:t>
            </a:r>
            <a:r>
              <a:rPr lang="en-US" dirty="0">
                <a:latin typeface="Candara" pitchFamily="34" charset="0"/>
              </a:rPr>
              <a:t> PP</a:t>
            </a:r>
            <a:r>
              <a:rPr lang="id-ID" dirty="0">
                <a:latin typeface="Candara" pitchFamily="34" charset="0"/>
              </a:rPr>
              <a:t> di PTU</a:t>
            </a:r>
            <a:endParaRPr lang="en-US" dirty="0">
              <a:latin typeface="Candara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 err="1">
                <a:latin typeface="Candara" pitchFamily="34" charset="0"/>
              </a:rPr>
              <a:t>Penilaian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eksternal</a:t>
            </a:r>
            <a:r>
              <a:rPr lang="en-US" dirty="0">
                <a:latin typeface="Candara" pitchFamily="34" charset="0"/>
              </a:rPr>
              <a:t> DYS </a:t>
            </a:r>
            <a:r>
              <a:rPr lang="en-US" dirty="0" err="1">
                <a:latin typeface="Candara" pitchFamily="34" charset="0"/>
              </a:rPr>
              <a:t>oleh</a:t>
            </a:r>
            <a:r>
              <a:rPr lang="en-US" dirty="0">
                <a:latin typeface="Candara" pitchFamily="34" charset="0"/>
              </a:rPr>
              <a:t> </a:t>
            </a:r>
            <a:r>
              <a:rPr lang="id-ID" dirty="0">
                <a:latin typeface="Candara" pitchFamily="34" charset="0"/>
              </a:rPr>
              <a:t>ASR di </a:t>
            </a:r>
            <a:r>
              <a:rPr lang="en-US" dirty="0">
                <a:latin typeface="Candara" pitchFamily="34" charset="0"/>
              </a:rPr>
              <a:t>PTPS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 err="1">
                <a:latin typeface="Candara" pitchFamily="34" charset="0"/>
              </a:rPr>
              <a:t>Pelaporan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dan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yudisium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kelulusan</a:t>
            </a:r>
            <a:r>
              <a:rPr lang="en-US" dirty="0">
                <a:latin typeface="Candara" pitchFamily="34" charset="0"/>
              </a:rPr>
              <a:t> DYS </a:t>
            </a:r>
            <a:r>
              <a:rPr lang="en-US" dirty="0" err="1">
                <a:latin typeface="Candara" pitchFamily="34" charset="0"/>
              </a:rPr>
              <a:t>oleh</a:t>
            </a:r>
            <a:r>
              <a:rPr lang="en-US" dirty="0">
                <a:latin typeface="Candara" pitchFamily="34" charset="0"/>
              </a:rPr>
              <a:t> PTPS </a:t>
            </a:r>
            <a:r>
              <a:rPr lang="en-US" dirty="0" err="1">
                <a:latin typeface="Candara" pitchFamily="34" charset="0"/>
              </a:rPr>
              <a:t>bersama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DIKTI</a:t>
            </a:r>
            <a:endParaRPr lang="en-US" dirty="0">
              <a:latin typeface="Candara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 err="1">
                <a:latin typeface="Candara" pitchFamily="34" charset="0"/>
              </a:rPr>
              <a:t>Penerbitan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Sertifikat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Pendidik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err="1">
                <a:latin typeface="Candara" pitchFamily="34" charset="0"/>
              </a:rPr>
              <a:t>oleh</a:t>
            </a:r>
            <a:r>
              <a:rPr lang="en-US" dirty="0">
                <a:latin typeface="Candara" pitchFamily="34" charset="0"/>
              </a:rPr>
              <a:t> PTPS </a:t>
            </a:r>
            <a:r>
              <a:rPr lang="en-US" dirty="0" err="1">
                <a:latin typeface="Candara" pitchFamily="34" charset="0"/>
              </a:rPr>
              <a:t>bersama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DIKTI.</a:t>
            </a:r>
            <a:endParaRPr lang="en-US" dirty="0">
              <a:latin typeface="Candar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54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1371600" y="152400"/>
          <a:ext cx="6781800" cy="647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Visio" r:id="rId4" imgW="3634740" imgH="5344595" progId="">
                  <p:embed/>
                </p:oleObj>
              </mc:Choice>
              <mc:Fallback>
                <p:oleObj name="Visio" r:id="rId4" imgW="3634740" imgH="534459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2400"/>
                        <a:ext cx="6781800" cy="647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850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524000" y="228600"/>
          <a:ext cx="6934200" cy="587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Visio" r:id="rId3" imgW="5419039" imgH="5344668" progId="">
                  <p:embed/>
                </p:oleObj>
              </mc:Choice>
              <mc:Fallback>
                <p:oleObj name="Visio" r:id="rId3" imgW="5419039" imgH="534466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28600"/>
                        <a:ext cx="6934200" cy="587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493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sz="2800" b="1" dirty="0" smtClean="0"/>
              <a:t>PENETAPAN PTPS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110606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758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143000" y="0"/>
          <a:ext cx="7239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Visio" r:id="rId3" imgW="3634754" imgH="5344685" progId="">
                  <p:embed/>
                </p:oleObj>
              </mc:Choice>
              <mc:Fallback>
                <p:oleObj name="Visio" r:id="rId3" imgW="3634754" imgH="534468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0"/>
                        <a:ext cx="7239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90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33400" y="304800"/>
          <a:ext cx="8056563" cy="617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Visio" r:id="rId3" imgW="6262628" imgH="4066549" progId="">
                  <p:embed/>
                </p:oleObj>
              </mc:Choice>
              <mc:Fallback>
                <p:oleObj name="Visio" r:id="rId3" imgW="6262628" imgH="40665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04800"/>
                        <a:ext cx="8056563" cy="617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682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33400" y="228600"/>
          <a:ext cx="8056880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Visio" r:id="rId3" imgW="6262628" imgH="4066549" progId="">
                  <p:embed/>
                </p:oleObj>
              </mc:Choice>
              <mc:Fallback>
                <p:oleObj name="Visio" r:id="rId3" imgW="6262628" imgH="40665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28600"/>
                        <a:ext cx="8056880" cy="609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339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5503</TotalTime>
  <Words>271</Words>
  <Application>Microsoft Office PowerPoint</Application>
  <PresentationFormat>On-screen Show (4:3)</PresentationFormat>
  <Paragraphs>52</Paragraphs>
  <Slides>13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Diseño predeterminado</vt:lpstr>
      <vt:lpstr>Visio</vt:lpstr>
      <vt:lpstr>PowerPoint Presentation</vt:lpstr>
      <vt:lpstr>INSTITUSI DAN INDIVIDU  DALAM SERDOS</vt:lpstr>
      <vt:lpstr>TAHAPAN SERDOS</vt:lpstr>
      <vt:lpstr>PowerPoint Presentation</vt:lpstr>
      <vt:lpstr>PowerPoint Presentation</vt:lpstr>
      <vt:lpstr>PENETAPAN PTPS</vt:lpstr>
      <vt:lpstr>PowerPoint Presentation</vt:lpstr>
      <vt:lpstr>PowerPoint Presentation</vt:lpstr>
      <vt:lpstr>PowerPoint Presentation</vt:lpstr>
      <vt:lpstr>PowerPoint Presentation</vt:lpstr>
      <vt:lpstr>PANDUAN SISTEM SERDOS ONLINE</vt:lpstr>
      <vt:lpstr>KELOMPOK PENGGUNA SERDOS ONLINE</vt:lpstr>
      <vt:lpstr>TATA CARA SERDOS ONLINE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lenovo</cp:lastModifiedBy>
  <cp:revision>763</cp:revision>
  <dcterms:created xsi:type="dcterms:W3CDTF">2010-05-23T14:28:12Z</dcterms:created>
  <dcterms:modified xsi:type="dcterms:W3CDTF">2015-04-21T15:29:52Z</dcterms:modified>
</cp:coreProperties>
</file>